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75" r:id="rId2"/>
    <p:sldId id="382" r:id="rId3"/>
    <p:sldId id="374" r:id="rId4"/>
    <p:sldId id="383" r:id="rId5"/>
    <p:sldId id="376" r:id="rId6"/>
    <p:sldId id="378" r:id="rId7"/>
    <p:sldId id="384" r:id="rId8"/>
    <p:sldId id="379" r:id="rId9"/>
    <p:sldId id="380" r:id="rId10"/>
    <p:sldId id="381" r:id="rId11"/>
    <p:sldId id="349" r:id="rId12"/>
    <p:sldId id="350" r:id="rId13"/>
    <p:sldId id="351" r:id="rId14"/>
    <p:sldId id="352" r:id="rId15"/>
    <p:sldId id="353" r:id="rId16"/>
    <p:sldId id="354" r:id="rId17"/>
    <p:sldId id="355" r:id="rId18"/>
    <p:sldId id="356" r:id="rId19"/>
    <p:sldId id="357" r:id="rId20"/>
    <p:sldId id="358" r:id="rId21"/>
    <p:sldId id="359" r:id="rId22"/>
    <p:sldId id="360" r:id="rId23"/>
    <p:sldId id="362" r:id="rId24"/>
    <p:sldId id="363" r:id="rId25"/>
    <p:sldId id="364" r:id="rId26"/>
    <p:sldId id="365" r:id="rId27"/>
    <p:sldId id="366" r:id="rId28"/>
    <p:sldId id="368" r:id="rId29"/>
    <p:sldId id="369" r:id="rId30"/>
    <p:sldId id="377" r:id="rId31"/>
    <p:sldId id="337" r:id="rId32"/>
    <p:sldId id="338" r:id="rId33"/>
    <p:sldId id="339" r:id="rId34"/>
    <p:sldId id="319" r:id="rId35"/>
    <p:sldId id="323" r:id="rId36"/>
    <p:sldId id="257" r:id="rId37"/>
    <p:sldId id="326" r:id="rId38"/>
    <p:sldId id="312" r:id="rId3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735" autoAdjust="0"/>
    <p:restoredTop sz="94660"/>
  </p:normalViewPr>
  <p:slideViewPr>
    <p:cSldViewPr>
      <p:cViewPr varScale="1">
        <p:scale>
          <a:sx n="84" d="100"/>
          <a:sy n="84" d="100"/>
        </p:scale>
        <p:origin x="1421"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6EC909-ADA7-40F0-9899-239EE8D4FD3E}" type="datetimeFigureOut">
              <a:rPr kumimoji="1" lang="ja-JP" altLang="en-US" smtClean="0"/>
              <a:pPr/>
              <a:t>2016/7/29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85F4E8-1072-4644-9F01-943017E1CEA2}" type="slidenum">
              <a:rPr kumimoji="1" lang="ja-JP" altLang="en-US" smtClean="0"/>
              <a:pPr/>
              <a:t>‹#›</a:t>
            </a:fld>
            <a:endParaRPr kumimoji="1" lang="ja-JP" altLang="en-US"/>
          </a:p>
        </p:txBody>
      </p:sp>
    </p:spTree>
    <p:extLst>
      <p:ext uri="{BB962C8B-B14F-4D97-AF65-F5344CB8AC3E}">
        <p14:creationId xmlns:p14="http://schemas.microsoft.com/office/powerpoint/2010/main" val="1272653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46F23E4-ACF4-44FB-9C59-2B3D154EE13A}" type="slidenum">
              <a:rPr kumimoji="1" lang="ja-JP" altLang="en-US" smtClean="0"/>
              <a:pPr/>
              <a:t>1</a:t>
            </a:fld>
            <a:endParaRPr kumimoji="1" lang="ja-JP" altLang="en-US"/>
          </a:p>
        </p:txBody>
      </p:sp>
    </p:spTree>
    <p:extLst>
      <p:ext uri="{BB962C8B-B14F-4D97-AF65-F5344CB8AC3E}">
        <p14:creationId xmlns:p14="http://schemas.microsoft.com/office/powerpoint/2010/main" val="12998918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17</a:t>
            </a:fld>
            <a:endParaRPr kumimoji="1" lang="ja-JP" altLang="en-US"/>
          </a:p>
        </p:txBody>
      </p:sp>
    </p:spTree>
    <p:extLst>
      <p:ext uri="{BB962C8B-B14F-4D97-AF65-F5344CB8AC3E}">
        <p14:creationId xmlns:p14="http://schemas.microsoft.com/office/powerpoint/2010/main" val="14528350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18</a:t>
            </a:fld>
            <a:endParaRPr kumimoji="1" lang="ja-JP" altLang="en-US"/>
          </a:p>
        </p:txBody>
      </p:sp>
    </p:spTree>
    <p:extLst>
      <p:ext uri="{BB962C8B-B14F-4D97-AF65-F5344CB8AC3E}">
        <p14:creationId xmlns:p14="http://schemas.microsoft.com/office/powerpoint/2010/main" val="31381790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19</a:t>
            </a:fld>
            <a:endParaRPr kumimoji="1" lang="ja-JP" altLang="en-US"/>
          </a:p>
        </p:txBody>
      </p:sp>
    </p:spTree>
    <p:extLst>
      <p:ext uri="{BB962C8B-B14F-4D97-AF65-F5344CB8AC3E}">
        <p14:creationId xmlns:p14="http://schemas.microsoft.com/office/powerpoint/2010/main" val="1070801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20</a:t>
            </a:fld>
            <a:endParaRPr kumimoji="1" lang="ja-JP" altLang="en-US"/>
          </a:p>
        </p:txBody>
      </p:sp>
    </p:spTree>
    <p:extLst>
      <p:ext uri="{BB962C8B-B14F-4D97-AF65-F5344CB8AC3E}">
        <p14:creationId xmlns:p14="http://schemas.microsoft.com/office/powerpoint/2010/main" val="12554908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21</a:t>
            </a:fld>
            <a:endParaRPr kumimoji="1" lang="ja-JP" altLang="en-US"/>
          </a:p>
        </p:txBody>
      </p:sp>
    </p:spTree>
    <p:extLst>
      <p:ext uri="{BB962C8B-B14F-4D97-AF65-F5344CB8AC3E}">
        <p14:creationId xmlns:p14="http://schemas.microsoft.com/office/powerpoint/2010/main" val="30686263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22</a:t>
            </a:fld>
            <a:endParaRPr kumimoji="1" lang="ja-JP" altLang="en-US"/>
          </a:p>
        </p:txBody>
      </p:sp>
    </p:spTree>
    <p:extLst>
      <p:ext uri="{BB962C8B-B14F-4D97-AF65-F5344CB8AC3E}">
        <p14:creationId xmlns:p14="http://schemas.microsoft.com/office/powerpoint/2010/main" val="8051336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23</a:t>
            </a:fld>
            <a:endParaRPr kumimoji="1" lang="ja-JP" altLang="en-US"/>
          </a:p>
        </p:txBody>
      </p:sp>
    </p:spTree>
    <p:extLst>
      <p:ext uri="{BB962C8B-B14F-4D97-AF65-F5344CB8AC3E}">
        <p14:creationId xmlns:p14="http://schemas.microsoft.com/office/powerpoint/2010/main" val="11245951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24</a:t>
            </a:fld>
            <a:endParaRPr kumimoji="1" lang="ja-JP" altLang="en-US"/>
          </a:p>
        </p:txBody>
      </p:sp>
    </p:spTree>
    <p:extLst>
      <p:ext uri="{BB962C8B-B14F-4D97-AF65-F5344CB8AC3E}">
        <p14:creationId xmlns:p14="http://schemas.microsoft.com/office/powerpoint/2010/main" val="31331656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25</a:t>
            </a:fld>
            <a:endParaRPr kumimoji="1" lang="ja-JP" altLang="en-US"/>
          </a:p>
        </p:txBody>
      </p:sp>
    </p:spTree>
    <p:extLst>
      <p:ext uri="{BB962C8B-B14F-4D97-AF65-F5344CB8AC3E}">
        <p14:creationId xmlns:p14="http://schemas.microsoft.com/office/powerpoint/2010/main" val="15657658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26</a:t>
            </a:fld>
            <a:endParaRPr kumimoji="1" lang="ja-JP" altLang="en-US"/>
          </a:p>
        </p:txBody>
      </p:sp>
    </p:spTree>
    <p:extLst>
      <p:ext uri="{BB962C8B-B14F-4D97-AF65-F5344CB8AC3E}">
        <p14:creationId xmlns:p14="http://schemas.microsoft.com/office/powerpoint/2010/main" val="4042186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D635784A-BF40-4FDA-8F4B-C6EB3A802AC9}" type="slidenum">
              <a:rPr kumimoji="1" lang="ja-JP" altLang="en-US" smtClean="0"/>
              <a:pPr/>
              <a:t>2</a:t>
            </a:fld>
            <a:endParaRPr kumimoji="1" lang="ja-JP" altLang="en-US"/>
          </a:p>
        </p:txBody>
      </p:sp>
    </p:spTree>
    <p:extLst>
      <p:ext uri="{BB962C8B-B14F-4D97-AF65-F5344CB8AC3E}">
        <p14:creationId xmlns:p14="http://schemas.microsoft.com/office/powerpoint/2010/main" val="27736604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27</a:t>
            </a:fld>
            <a:endParaRPr kumimoji="1" lang="ja-JP" altLang="en-US"/>
          </a:p>
        </p:txBody>
      </p:sp>
    </p:spTree>
    <p:extLst>
      <p:ext uri="{BB962C8B-B14F-4D97-AF65-F5344CB8AC3E}">
        <p14:creationId xmlns:p14="http://schemas.microsoft.com/office/powerpoint/2010/main" val="24917816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28</a:t>
            </a:fld>
            <a:endParaRPr kumimoji="1" lang="ja-JP" altLang="en-US"/>
          </a:p>
        </p:txBody>
      </p:sp>
    </p:spTree>
    <p:extLst>
      <p:ext uri="{BB962C8B-B14F-4D97-AF65-F5344CB8AC3E}">
        <p14:creationId xmlns:p14="http://schemas.microsoft.com/office/powerpoint/2010/main" val="14257051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29</a:t>
            </a:fld>
            <a:endParaRPr kumimoji="1" lang="ja-JP" altLang="en-US"/>
          </a:p>
        </p:txBody>
      </p:sp>
    </p:spTree>
    <p:extLst>
      <p:ext uri="{BB962C8B-B14F-4D97-AF65-F5344CB8AC3E}">
        <p14:creationId xmlns:p14="http://schemas.microsoft.com/office/powerpoint/2010/main" val="16274012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31</a:t>
            </a:fld>
            <a:endParaRPr kumimoji="1" lang="ja-JP" altLang="en-US"/>
          </a:p>
        </p:txBody>
      </p:sp>
    </p:spTree>
    <p:extLst>
      <p:ext uri="{BB962C8B-B14F-4D97-AF65-F5344CB8AC3E}">
        <p14:creationId xmlns:p14="http://schemas.microsoft.com/office/powerpoint/2010/main" val="32118220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32</a:t>
            </a:fld>
            <a:endParaRPr kumimoji="1" lang="ja-JP" altLang="en-US"/>
          </a:p>
        </p:txBody>
      </p:sp>
    </p:spTree>
    <p:extLst>
      <p:ext uri="{BB962C8B-B14F-4D97-AF65-F5344CB8AC3E}">
        <p14:creationId xmlns:p14="http://schemas.microsoft.com/office/powerpoint/2010/main" val="23697022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C856212-0682-4616-8450-0BE70AA16C4A}" type="slidenum">
              <a:rPr kumimoji="1" lang="ja-JP" altLang="en-US" smtClean="0"/>
              <a:pPr/>
              <a:t>33</a:t>
            </a:fld>
            <a:endParaRPr kumimoji="1" lang="ja-JP" altLang="en-US"/>
          </a:p>
        </p:txBody>
      </p:sp>
    </p:spTree>
    <p:extLst>
      <p:ext uri="{BB962C8B-B14F-4D97-AF65-F5344CB8AC3E}">
        <p14:creationId xmlns:p14="http://schemas.microsoft.com/office/powerpoint/2010/main" val="22020729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685F4E8-1072-4644-9F01-943017E1CEA2}" type="slidenum">
              <a:rPr kumimoji="1" lang="ja-JP" altLang="en-US" smtClean="0"/>
              <a:pPr/>
              <a:t>34</a:t>
            </a:fld>
            <a:endParaRPr kumimoji="1" lang="ja-JP" altLang="en-US"/>
          </a:p>
        </p:txBody>
      </p:sp>
    </p:spTree>
    <p:extLst>
      <p:ext uri="{BB962C8B-B14F-4D97-AF65-F5344CB8AC3E}">
        <p14:creationId xmlns:p14="http://schemas.microsoft.com/office/powerpoint/2010/main" val="179983839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685F4E8-1072-4644-9F01-943017E1CEA2}" type="slidenum">
              <a:rPr kumimoji="1" lang="ja-JP" altLang="en-US" smtClean="0"/>
              <a:pPr/>
              <a:t>35</a:t>
            </a:fld>
            <a:endParaRPr kumimoji="1" lang="ja-JP" altLang="en-US"/>
          </a:p>
        </p:txBody>
      </p:sp>
    </p:spTree>
    <p:extLst>
      <p:ext uri="{BB962C8B-B14F-4D97-AF65-F5344CB8AC3E}">
        <p14:creationId xmlns:p14="http://schemas.microsoft.com/office/powerpoint/2010/main" val="6293496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E449970-6FA9-4C26-B1B0-BB119611A063}" type="slidenum">
              <a:rPr kumimoji="1" lang="ja-JP" altLang="en-US" smtClean="0"/>
              <a:pPr/>
              <a:t>36</a:t>
            </a:fld>
            <a:endParaRPr kumimoji="1" lang="ja-JP" altLang="en-US"/>
          </a:p>
        </p:txBody>
      </p:sp>
    </p:spTree>
    <p:extLst>
      <p:ext uri="{BB962C8B-B14F-4D97-AF65-F5344CB8AC3E}">
        <p14:creationId xmlns:p14="http://schemas.microsoft.com/office/powerpoint/2010/main" val="8133007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685F4E8-1072-4644-9F01-943017E1CEA2}" type="slidenum">
              <a:rPr kumimoji="1" lang="ja-JP" altLang="en-US" smtClean="0"/>
              <a:pPr/>
              <a:t>37</a:t>
            </a:fld>
            <a:endParaRPr kumimoji="1" lang="ja-JP" altLang="en-US"/>
          </a:p>
        </p:txBody>
      </p:sp>
    </p:spTree>
    <p:extLst>
      <p:ext uri="{BB962C8B-B14F-4D97-AF65-F5344CB8AC3E}">
        <p14:creationId xmlns:p14="http://schemas.microsoft.com/office/powerpoint/2010/main" val="1797018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8</a:t>
            </a:fld>
            <a:endParaRPr kumimoji="1" lang="ja-JP" altLang="en-US"/>
          </a:p>
        </p:txBody>
      </p:sp>
    </p:spTree>
    <p:extLst>
      <p:ext uri="{BB962C8B-B14F-4D97-AF65-F5344CB8AC3E}">
        <p14:creationId xmlns:p14="http://schemas.microsoft.com/office/powerpoint/2010/main" val="247079971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685F4E8-1072-4644-9F01-943017E1CEA2}" type="slidenum">
              <a:rPr kumimoji="1" lang="ja-JP" altLang="en-US" smtClean="0"/>
              <a:pPr/>
              <a:t>38</a:t>
            </a:fld>
            <a:endParaRPr kumimoji="1" lang="ja-JP" altLang="en-US"/>
          </a:p>
        </p:txBody>
      </p:sp>
    </p:spTree>
    <p:extLst>
      <p:ext uri="{BB962C8B-B14F-4D97-AF65-F5344CB8AC3E}">
        <p14:creationId xmlns:p14="http://schemas.microsoft.com/office/powerpoint/2010/main" val="1314971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10</a:t>
            </a:fld>
            <a:endParaRPr kumimoji="1" lang="ja-JP" altLang="en-US"/>
          </a:p>
        </p:txBody>
      </p:sp>
    </p:spTree>
    <p:extLst>
      <p:ext uri="{BB962C8B-B14F-4D97-AF65-F5344CB8AC3E}">
        <p14:creationId xmlns:p14="http://schemas.microsoft.com/office/powerpoint/2010/main" val="383412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12</a:t>
            </a:fld>
            <a:endParaRPr kumimoji="1" lang="ja-JP" altLang="en-US"/>
          </a:p>
        </p:txBody>
      </p:sp>
    </p:spTree>
    <p:extLst>
      <p:ext uri="{BB962C8B-B14F-4D97-AF65-F5344CB8AC3E}">
        <p14:creationId xmlns:p14="http://schemas.microsoft.com/office/powerpoint/2010/main" val="3802545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E475E62-1884-4C39-8A6A-932CAB56D6E7}" type="slidenum">
              <a:rPr kumimoji="1" lang="ja-JP" altLang="en-US" smtClean="0"/>
              <a:pPr/>
              <a:t>13</a:t>
            </a:fld>
            <a:endParaRPr kumimoji="1" lang="ja-JP" altLang="en-US"/>
          </a:p>
        </p:txBody>
      </p:sp>
    </p:spTree>
    <p:extLst>
      <p:ext uri="{BB962C8B-B14F-4D97-AF65-F5344CB8AC3E}">
        <p14:creationId xmlns:p14="http://schemas.microsoft.com/office/powerpoint/2010/main" val="4073808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14</a:t>
            </a:fld>
            <a:endParaRPr kumimoji="1" lang="ja-JP" altLang="en-US"/>
          </a:p>
        </p:txBody>
      </p:sp>
    </p:spTree>
    <p:extLst>
      <p:ext uri="{BB962C8B-B14F-4D97-AF65-F5344CB8AC3E}">
        <p14:creationId xmlns:p14="http://schemas.microsoft.com/office/powerpoint/2010/main" val="33619301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15</a:t>
            </a:fld>
            <a:endParaRPr kumimoji="1" lang="ja-JP" altLang="en-US"/>
          </a:p>
        </p:txBody>
      </p:sp>
    </p:spTree>
    <p:extLst>
      <p:ext uri="{BB962C8B-B14F-4D97-AF65-F5344CB8AC3E}">
        <p14:creationId xmlns:p14="http://schemas.microsoft.com/office/powerpoint/2010/main" val="4059220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EFCA443-33F0-4BA4-994F-0183EE0CCF16}" type="slidenum">
              <a:rPr kumimoji="1" lang="ja-JP" altLang="en-US" smtClean="0"/>
              <a:pPr/>
              <a:t>16</a:t>
            </a:fld>
            <a:endParaRPr kumimoji="1" lang="ja-JP" altLang="en-US"/>
          </a:p>
        </p:txBody>
      </p:sp>
    </p:spTree>
    <p:extLst>
      <p:ext uri="{BB962C8B-B14F-4D97-AF65-F5344CB8AC3E}">
        <p14:creationId xmlns:p14="http://schemas.microsoft.com/office/powerpoint/2010/main" val="2514703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0F6F7DD7-A23E-4B60-B7D9-3A6530354F5F}"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FC5C297-46FA-4B56-A792-5D90A7924611}"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F6F7DD7-A23E-4B60-B7D9-3A6530354F5F}"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FC5C297-46FA-4B56-A792-5D90A7924611}"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F6F7DD7-A23E-4B60-B7D9-3A6530354F5F}"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FC5C297-46FA-4B56-A792-5D90A7924611}"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F6F7DD7-A23E-4B60-B7D9-3A6530354F5F}"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FC5C297-46FA-4B56-A792-5D90A7924611}"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F6F7DD7-A23E-4B60-B7D9-3A6530354F5F}" type="datetimeFigureOut">
              <a:rPr kumimoji="1" lang="ja-JP" altLang="en-US" smtClean="0"/>
              <a:pPr/>
              <a:t>2016/7/29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FC5C297-46FA-4B56-A792-5D90A7924611}"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0F6F7DD7-A23E-4B60-B7D9-3A6530354F5F}" type="datetimeFigureOut">
              <a:rPr kumimoji="1" lang="ja-JP" altLang="en-US" smtClean="0"/>
              <a:pPr/>
              <a:t>2016/7/29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FC5C297-46FA-4B56-A792-5D90A7924611}"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0F6F7DD7-A23E-4B60-B7D9-3A6530354F5F}" type="datetimeFigureOut">
              <a:rPr kumimoji="1" lang="ja-JP" altLang="en-US" smtClean="0"/>
              <a:pPr/>
              <a:t>2016/7/29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FC5C297-46FA-4B56-A792-5D90A7924611}"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0F6F7DD7-A23E-4B60-B7D9-3A6530354F5F}" type="datetimeFigureOut">
              <a:rPr kumimoji="1" lang="ja-JP" altLang="en-US" smtClean="0"/>
              <a:pPr/>
              <a:t>2016/7/29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FC5C297-46FA-4B56-A792-5D90A7924611}"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F6F7DD7-A23E-4B60-B7D9-3A6530354F5F}" type="datetimeFigureOut">
              <a:rPr kumimoji="1" lang="ja-JP" altLang="en-US" smtClean="0"/>
              <a:pPr/>
              <a:t>2016/7/29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FC5C297-46FA-4B56-A792-5D90A7924611}"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F6F7DD7-A23E-4B60-B7D9-3A6530354F5F}" type="datetimeFigureOut">
              <a:rPr kumimoji="1" lang="ja-JP" altLang="en-US" smtClean="0"/>
              <a:pPr/>
              <a:t>2016/7/29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FC5C297-46FA-4B56-A792-5D90A7924611}"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F6F7DD7-A23E-4B60-B7D9-3A6530354F5F}" type="datetimeFigureOut">
              <a:rPr kumimoji="1" lang="ja-JP" altLang="en-US" smtClean="0"/>
              <a:pPr/>
              <a:t>2016/7/29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FC5C297-46FA-4B56-A792-5D90A7924611}"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6F7DD7-A23E-4B60-B7D9-3A6530354F5F}" type="datetimeFigureOut">
              <a:rPr kumimoji="1" lang="ja-JP" altLang="en-US" smtClean="0"/>
              <a:pPr/>
              <a:t>2016/7/29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C5C297-46FA-4B56-A792-5D90A7924611}"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5800" y="1268761"/>
            <a:ext cx="7772400" cy="4176464"/>
          </a:xfrm>
          <a:solidFill>
            <a:srgbClr val="FFFF00"/>
          </a:solidFill>
          <a:ln>
            <a:solidFill>
              <a:schemeClr val="tx1">
                <a:lumMod val="95000"/>
                <a:lumOff val="5000"/>
              </a:schemeClr>
            </a:solidFill>
          </a:ln>
        </p:spPr>
        <p:txBody>
          <a:bodyPr>
            <a:normAutofit/>
          </a:bodyPr>
          <a:lstStyle/>
          <a:p>
            <a:r>
              <a:rPr kumimoji="1" lang="ja-JP" altLang="en-US" sz="6600" dirty="0" smtClean="0"/>
              <a:t>第一一回</a:t>
            </a:r>
            <a:r>
              <a:rPr kumimoji="1" lang="en-US" altLang="ja-JP" sz="6600" dirty="0" smtClean="0"/>
              <a:t/>
            </a:r>
            <a:br>
              <a:rPr kumimoji="1" lang="en-US" altLang="ja-JP" sz="6600" dirty="0" smtClean="0"/>
            </a:br>
            <a:r>
              <a:rPr kumimoji="1" lang="ja-JP" altLang="en-US" sz="6600" dirty="0" smtClean="0"/>
              <a:t>宿と住の相対化</a:t>
            </a:r>
            <a:r>
              <a:rPr kumimoji="1" lang="en-US" altLang="ja-JP" sz="6600" dirty="0" smtClean="0"/>
              <a:t/>
            </a:r>
            <a:br>
              <a:rPr kumimoji="1" lang="en-US" altLang="ja-JP" sz="6600" dirty="0" smtClean="0"/>
            </a:br>
            <a:r>
              <a:rPr lang="en-US" altLang="ja-JP" sz="6600" dirty="0" smtClean="0"/>
              <a:t>Airbnb</a:t>
            </a:r>
            <a:endParaRPr kumimoji="1" lang="ja-JP"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570186"/>
          </a:xfrm>
          <a:ln w="57150">
            <a:solidFill>
              <a:schemeClr val="tx1">
                <a:lumMod val="95000"/>
                <a:lumOff val="5000"/>
              </a:schemeClr>
            </a:solidFill>
          </a:ln>
        </p:spPr>
        <p:txBody>
          <a:bodyPr>
            <a:normAutofit/>
          </a:bodyPr>
          <a:lstStyle/>
          <a:p>
            <a:r>
              <a:rPr kumimoji="1" lang="ja-JP" altLang="en-US" dirty="0" smtClean="0"/>
              <a:t>地方分権が生んだ</a:t>
            </a:r>
            <a:r>
              <a:rPr kumimoji="1" lang="en-US" altLang="ja-JP" dirty="0" smtClean="0"/>
              <a:t/>
            </a:r>
            <a:br>
              <a:rPr kumimoji="1" lang="en-US" altLang="ja-JP" dirty="0" smtClean="0"/>
            </a:br>
            <a:r>
              <a:rPr lang="ja-JP" altLang="en-US" dirty="0" smtClean="0"/>
              <a:t>大分県安心院町の農村民泊</a:t>
            </a:r>
            <a:endParaRPr kumimoji="1" lang="ja-JP" altLang="en-US" dirty="0"/>
          </a:p>
        </p:txBody>
      </p:sp>
      <p:sp>
        <p:nvSpPr>
          <p:cNvPr id="3" name="コンテンツ プレースホルダ 2"/>
          <p:cNvSpPr>
            <a:spLocks noGrp="1"/>
          </p:cNvSpPr>
          <p:nvPr>
            <p:ph idx="1"/>
          </p:nvPr>
        </p:nvSpPr>
        <p:spPr>
          <a:xfrm>
            <a:off x="457200" y="2071389"/>
            <a:ext cx="8229600" cy="4525963"/>
          </a:xfrm>
        </p:spPr>
        <p:txBody>
          <a:bodyPr>
            <a:normAutofit/>
          </a:bodyPr>
          <a:lstStyle/>
          <a:p>
            <a:r>
              <a:rPr lang="ja-JP" altLang="en-US" dirty="0" smtClean="0"/>
              <a:t>大分県安心院町の農村民泊は、</a:t>
            </a:r>
            <a:r>
              <a:rPr lang="ja-JP" altLang="en-US" dirty="0" smtClean="0">
                <a:solidFill>
                  <a:srgbClr val="FF0000"/>
                </a:solidFill>
              </a:rPr>
              <a:t>旅館業法と食品衛生法の管轄が地方分権一括法で国から県に移譲され、各県が条例によって農村民泊を実施することが可能となったことにより生じた</a:t>
            </a:r>
            <a:endParaRPr lang="en-US" altLang="ja-JP" dirty="0" smtClean="0">
              <a:solidFill>
                <a:srgbClr val="FF0000"/>
              </a:solidFill>
            </a:endParaRPr>
          </a:p>
          <a:p>
            <a:r>
              <a:rPr kumimoji="1" lang="ja-JP" altLang="en-US" dirty="0" smtClean="0"/>
              <a:t>自家用自動車の有償運送の管轄が地方分権改革により基礎自治体に移譲されれば、新しいモデルが誕生する可能性が高まる</a:t>
            </a:r>
            <a:endParaRPr kumimoji="1" lang="ja-JP" altLang="en-US" dirty="0"/>
          </a:p>
        </p:txBody>
      </p:sp>
    </p:spTree>
    <p:extLst>
      <p:ext uri="{BB962C8B-B14F-4D97-AF65-F5344CB8AC3E}">
        <p14:creationId xmlns:p14="http://schemas.microsoft.com/office/powerpoint/2010/main" val="23447299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宿泊制度の論点</a:t>
            </a:r>
            <a:endParaRPr kumimoji="1" lang="ja-JP" altLang="en-US" dirty="0"/>
          </a:p>
        </p:txBody>
      </p:sp>
      <p:sp>
        <p:nvSpPr>
          <p:cNvPr id="3" name="コンテンツ プレースホルダ 2"/>
          <p:cNvSpPr>
            <a:spLocks noGrp="1"/>
          </p:cNvSpPr>
          <p:nvPr>
            <p:ph idx="1"/>
          </p:nvPr>
        </p:nvSpPr>
        <p:spPr>
          <a:xfrm>
            <a:off x="216024" y="1600200"/>
            <a:ext cx="8964488" cy="5257800"/>
          </a:xfrm>
        </p:spPr>
        <p:txBody>
          <a:bodyPr>
            <a:normAutofit fontScale="92500"/>
          </a:bodyPr>
          <a:lstStyle/>
          <a:p>
            <a:pPr>
              <a:buNone/>
            </a:pPr>
            <a:r>
              <a:rPr lang="ja-JP" altLang="en-US" dirty="0" smtClean="0"/>
              <a:t>①　宿泊とは何か　⇔居住との区別</a:t>
            </a:r>
            <a:endParaRPr lang="en-US" altLang="ja-JP" dirty="0" smtClean="0"/>
          </a:p>
          <a:p>
            <a:pPr>
              <a:buNone/>
            </a:pPr>
            <a:r>
              <a:rPr lang="ja-JP" altLang="en-US" dirty="0" smtClean="0"/>
              <a:t>　　ウィークリーマンションと下宿の差は？　　</a:t>
            </a:r>
            <a:endParaRPr lang="en-US" altLang="ja-JP" dirty="0" smtClean="0"/>
          </a:p>
          <a:p>
            <a:pPr>
              <a:buNone/>
            </a:pPr>
            <a:r>
              <a:rPr lang="ja-JP" altLang="en-US" dirty="0" smtClean="0"/>
              <a:t>②　宿泊制度は治安維持か外客誘致のためか？</a:t>
            </a:r>
            <a:endParaRPr lang="en-US" altLang="ja-JP" dirty="0" smtClean="0"/>
          </a:p>
          <a:p>
            <a:pPr>
              <a:buNone/>
            </a:pPr>
            <a:r>
              <a:rPr lang="ja-JP" altLang="en-US" dirty="0" smtClean="0"/>
              <a:t>③　旅館業法はもともと泊食未分離（抱き合わせ禁止）</a:t>
            </a:r>
            <a:endParaRPr lang="en-US" altLang="ja-JP" dirty="0" smtClean="0"/>
          </a:p>
          <a:p>
            <a:pPr>
              <a:buNone/>
            </a:pPr>
            <a:r>
              <a:rPr lang="ja-JP" altLang="en-US" dirty="0" smtClean="0"/>
              <a:t>④　ホテルと旅館の差は　　靴を脱ぐ？</a:t>
            </a:r>
            <a:endParaRPr lang="en-US" altLang="ja-JP" dirty="0" smtClean="0"/>
          </a:p>
          <a:p>
            <a:pPr>
              <a:buNone/>
            </a:pPr>
            <a:r>
              <a:rPr lang="ja-JP" altLang="en-US" dirty="0" smtClean="0"/>
              <a:t>　　　　伝統的日本旅館振興法が必要</a:t>
            </a:r>
            <a:endParaRPr lang="en-US" altLang="ja-JP" dirty="0" smtClean="0"/>
          </a:p>
          <a:p>
            <a:pPr>
              <a:buNone/>
            </a:pPr>
            <a:r>
              <a:rPr lang="ja-JP" altLang="en-US" dirty="0" smtClean="0"/>
              <a:t>⑤　日本の「格付け」制度　必要性の根拠と言論の自由　</a:t>
            </a:r>
            <a:endParaRPr lang="en-US" altLang="ja-JP" dirty="0" smtClean="0"/>
          </a:p>
          <a:p>
            <a:pPr>
              <a:buNone/>
            </a:pPr>
            <a:r>
              <a:rPr lang="ja-JP" altLang="en-US" dirty="0" smtClean="0"/>
              <a:t>⑥　東京都と観光庁との間の政策矛盾（税金）</a:t>
            </a:r>
            <a:endParaRPr lang="en-US" altLang="ja-JP" dirty="0" smtClean="0"/>
          </a:p>
          <a:p>
            <a:pPr>
              <a:buNone/>
            </a:pPr>
            <a:r>
              <a:rPr lang="ja-JP" altLang="en-US" dirty="0" smtClean="0"/>
              <a:t>　</a:t>
            </a:r>
            <a:endParaRPr lang="en-US" altLang="ja-JP" dirty="0" smtClean="0"/>
          </a:p>
        </p:txBody>
      </p:sp>
    </p:spTree>
    <p:extLst>
      <p:ext uri="{BB962C8B-B14F-4D97-AF65-F5344CB8AC3E}">
        <p14:creationId xmlns:p14="http://schemas.microsoft.com/office/powerpoint/2010/main" val="29570895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ctrTitle"/>
          </p:nvPr>
        </p:nvSpPr>
        <p:spPr>
          <a:xfrm>
            <a:off x="2362200" y="152400"/>
            <a:ext cx="4267200" cy="533400"/>
          </a:xfrm>
          <a:solidFill>
            <a:schemeClr val="accent6">
              <a:lumMod val="40000"/>
              <a:lumOff val="60000"/>
            </a:schemeClr>
          </a:solidFill>
          <a:ln w="19050">
            <a:solidFill>
              <a:schemeClr val="tx1"/>
            </a:solidFill>
          </a:ln>
        </p:spPr>
        <p:txBody>
          <a:bodyPr>
            <a:normAutofit fontScale="90000"/>
          </a:bodyPr>
          <a:lstStyle/>
          <a:p>
            <a:r>
              <a:rPr lang="ja-JP" altLang="en-US" sz="3200"/>
              <a:t>宿泊制度の構図</a:t>
            </a:r>
          </a:p>
        </p:txBody>
      </p:sp>
      <p:sp>
        <p:nvSpPr>
          <p:cNvPr id="81923" name="Text Box 3"/>
          <p:cNvSpPr txBox="1">
            <a:spLocks noChangeArrowheads="1"/>
          </p:cNvSpPr>
          <p:nvPr/>
        </p:nvSpPr>
        <p:spPr bwMode="auto">
          <a:xfrm>
            <a:off x="3419475" y="981075"/>
            <a:ext cx="1990725" cy="466725"/>
          </a:xfrm>
          <a:prstGeom prst="rect">
            <a:avLst/>
          </a:prstGeom>
          <a:noFill/>
          <a:ln w="9525">
            <a:solidFill>
              <a:schemeClr val="tx1"/>
            </a:solidFill>
            <a:miter lim="800000"/>
            <a:headEnd/>
            <a:tailEnd/>
          </a:ln>
          <a:effectLst/>
        </p:spPr>
        <p:txBody>
          <a:bodyPr>
            <a:spAutoFit/>
          </a:bodyPr>
          <a:lstStyle/>
          <a:p>
            <a:pPr algn="ctr"/>
            <a:r>
              <a:rPr lang="ja-JP" altLang="en-US" sz="2400">
                <a:latin typeface="Times New Roman" pitchFamily="18" charset="0"/>
              </a:rPr>
              <a:t>旅館業法</a:t>
            </a:r>
          </a:p>
        </p:txBody>
      </p:sp>
      <p:sp>
        <p:nvSpPr>
          <p:cNvPr id="81924" name="Text Box 4"/>
          <p:cNvSpPr txBox="1">
            <a:spLocks noChangeArrowheads="1"/>
          </p:cNvSpPr>
          <p:nvPr/>
        </p:nvSpPr>
        <p:spPr bwMode="auto">
          <a:xfrm>
            <a:off x="6172200" y="1651000"/>
            <a:ext cx="2686050" cy="406400"/>
          </a:xfrm>
          <a:prstGeom prst="rect">
            <a:avLst/>
          </a:prstGeom>
          <a:noFill/>
          <a:ln w="9525">
            <a:solidFill>
              <a:schemeClr val="tx1"/>
            </a:solidFill>
            <a:miter lim="800000"/>
            <a:headEnd/>
            <a:tailEnd/>
          </a:ln>
          <a:effectLst/>
        </p:spPr>
        <p:txBody>
          <a:bodyPr wrap="none">
            <a:spAutoFit/>
          </a:bodyPr>
          <a:lstStyle/>
          <a:p>
            <a:pPr algn="r"/>
            <a:r>
              <a:rPr lang="ja-JP" altLang="en-US" sz="2000">
                <a:latin typeface="Times New Roman" pitchFamily="18" charset="0"/>
              </a:rPr>
              <a:t>国際観光ホテル整備法</a:t>
            </a:r>
          </a:p>
        </p:txBody>
      </p:sp>
      <p:sp>
        <p:nvSpPr>
          <p:cNvPr id="81925" name="Text Box 5"/>
          <p:cNvSpPr txBox="1">
            <a:spLocks noChangeArrowheads="1"/>
          </p:cNvSpPr>
          <p:nvPr/>
        </p:nvSpPr>
        <p:spPr bwMode="auto">
          <a:xfrm>
            <a:off x="4292600" y="5238750"/>
            <a:ext cx="812800" cy="476250"/>
          </a:xfrm>
          <a:prstGeom prst="rect">
            <a:avLst/>
          </a:prstGeom>
          <a:noFill/>
          <a:ln w="19050">
            <a:solidFill>
              <a:schemeClr val="tx1"/>
            </a:solidFill>
            <a:miter lim="800000"/>
            <a:headEnd/>
            <a:tailEnd/>
          </a:ln>
          <a:effectLst/>
        </p:spPr>
        <p:txBody>
          <a:bodyPr wrap="none">
            <a:spAutoFit/>
          </a:bodyPr>
          <a:lstStyle/>
          <a:p>
            <a:pPr algn="r"/>
            <a:r>
              <a:rPr lang="ja-JP" altLang="en-US" sz="2400">
                <a:latin typeface="Times New Roman" pitchFamily="18" charset="0"/>
              </a:rPr>
              <a:t>宿泊</a:t>
            </a:r>
          </a:p>
        </p:txBody>
      </p:sp>
      <p:sp>
        <p:nvSpPr>
          <p:cNvPr id="81926" name="Text Box 6"/>
          <p:cNvSpPr txBox="1">
            <a:spLocks noChangeArrowheads="1"/>
          </p:cNvSpPr>
          <p:nvPr/>
        </p:nvSpPr>
        <p:spPr bwMode="auto">
          <a:xfrm>
            <a:off x="6721475" y="2151063"/>
            <a:ext cx="1736725" cy="366712"/>
          </a:xfrm>
          <a:prstGeom prst="rect">
            <a:avLst/>
          </a:prstGeom>
          <a:noFill/>
          <a:ln w="9525">
            <a:noFill/>
            <a:miter lim="800000"/>
            <a:headEnd/>
            <a:tailEnd/>
          </a:ln>
          <a:effectLst/>
        </p:spPr>
        <p:txBody>
          <a:bodyPr wrap="none">
            <a:spAutoFit/>
          </a:bodyPr>
          <a:lstStyle/>
          <a:p>
            <a:pPr algn="r"/>
            <a:r>
              <a:rPr lang="en-US" altLang="ja-JP">
                <a:latin typeface="Times New Roman" pitchFamily="18" charset="0"/>
              </a:rPr>
              <a:t>(</a:t>
            </a:r>
            <a:r>
              <a:rPr lang="ja-JP" altLang="en-US">
                <a:latin typeface="Times New Roman" pitchFamily="18" charset="0"/>
              </a:rPr>
              <a:t>宿泊及び食事）</a:t>
            </a:r>
          </a:p>
        </p:txBody>
      </p:sp>
      <p:sp>
        <p:nvSpPr>
          <p:cNvPr id="81927" name="Text Box 7"/>
          <p:cNvSpPr txBox="1">
            <a:spLocks noChangeArrowheads="1"/>
          </p:cNvSpPr>
          <p:nvPr/>
        </p:nvSpPr>
        <p:spPr bwMode="auto">
          <a:xfrm>
            <a:off x="6756400" y="2717800"/>
            <a:ext cx="558800" cy="2082800"/>
          </a:xfrm>
          <a:prstGeom prst="rect">
            <a:avLst/>
          </a:prstGeom>
          <a:noFill/>
          <a:ln w="9525">
            <a:solidFill>
              <a:schemeClr val="tx1"/>
            </a:solidFill>
            <a:prstDash val="dash"/>
            <a:miter lim="800000"/>
            <a:headEnd/>
            <a:tailEnd/>
          </a:ln>
          <a:effectLst/>
        </p:spPr>
        <p:txBody>
          <a:bodyPr vert="eaVert" wrap="none">
            <a:spAutoFit/>
          </a:bodyPr>
          <a:lstStyle/>
          <a:p>
            <a:pPr algn="r"/>
            <a:r>
              <a:rPr lang="ja-JP" altLang="en-US" sz="2400">
                <a:latin typeface="Times New Roman" pitchFamily="18" charset="0"/>
              </a:rPr>
              <a:t>約款・料金規制</a:t>
            </a:r>
          </a:p>
        </p:txBody>
      </p:sp>
      <p:cxnSp>
        <p:nvCxnSpPr>
          <p:cNvPr id="81928" name="AutoShape 8"/>
          <p:cNvCxnSpPr>
            <a:cxnSpLocks noChangeShapeType="1"/>
            <a:stCxn id="81923" idx="3"/>
            <a:endCxn id="81924" idx="0"/>
          </p:cNvCxnSpPr>
          <p:nvPr/>
        </p:nvCxnSpPr>
        <p:spPr bwMode="auto">
          <a:xfrm>
            <a:off x="5410200" y="1214438"/>
            <a:ext cx="2105025" cy="436562"/>
          </a:xfrm>
          <a:prstGeom prst="bentConnector2">
            <a:avLst/>
          </a:prstGeom>
          <a:noFill/>
          <a:ln w="9525">
            <a:solidFill>
              <a:schemeClr val="tx1"/>
            </a:solidFill>
            <a:miter lim="800000"/>
            <a:headEnd/>
            <a:tailEnd type="triangle" w="med" len="med"/>
          </a:ln>
          <a:effectLst/>
        </p:spPr>
      </p:cxnSp>
      <p:sp>
        <p:nvSpPr>
          <p:cNvPr id="81929" name="Text Box 9"/>
          <p:cNvSpPr txBox="1">
            <a:spLocks noChangeArrowheads="1"/>
          </p:cNvSpPr>
          <p:nvPr/>
        </p:nvSpPr>
        <p:spPr bwMode="auto">
          <a:xfrm>
            <a:off x="7686675" y="2824163"/>
            <a:ext cx="558800" cy="1900237"/>
          </a:xfrm>
          <a:prstGeom prst="rect">
            <a:avLst/>
          </a:prstGeom>
          <a:noFill/>
          <a:ln w="9525">
            <a:solidFill>
              <a:schemeClr val="tx1"/>
            </a:solidFill>
            <a:prstDash val="dash"/>
            <a:miter lim="800000"/>
            <a:headEnd/>
            <a:tailEnd/>
          </a:ln>
          <a:effectLst/>
        </p:spPr>
        <p:txBody>
          <a:bodyPr vert="eaVert" wrap="none">
            <a:spAutoFit/>
          </a:bodyPr>
          <a:lstStyle/>
          <a:p>
            <a:pPr algn="r"/>
            <a:r>
              <a:rPr lang="ja-JP" altLang="en-US" sz="2400">
                <a:latin typeface="Times New Roman" pitchFamily="18" charset="0"/>
              </a:rPr>
              <a:t>税制上の措置</a:t>
            </a:r>
          </a:p>
        </p:txBody>
      </p:sp>
      <p:sp>
        <p:nvSpPr>
          <p:cNvPr id="81930" name="Oval 10"/>
          <p:cNvSpPr>
            <a:spLocks noChangeArrowheads="1"/>
          </p:cNvSpPr>
          <p:nvPr/>
        </p:nvSpPr>
        <p:spPr bwMode="auto">
          <a:xfrm>
            <a:off x="6477000" y="4876800"/>
            <a:ext cx="1066800" cy="533400"/>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形骸化</a:t>
            </a:r>
          </a:p>
        </p:txBody>
      </p:sp>
      <p:sp>
        <p:nvSpPr>
          <p:cNvPr id="81931" name="Oval 11"/>
          <p:cNvSpPr>
            <a:spLocks noChangeArrowheads="1"/>
          </p:cNvSpPr>
          <p:nvPr/>
        </p:nvSpPr>
        <p:spPr bwMode="auto">
          <a:xfrm>
            <a:off x="7543800" y="4876800"/>
            <a:ext cx="1066800" cy="533400"/>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消滅</a:t>
            </a:r>
          </a:p>
        </p:txBody>
      </p:sp>
      <p:sp>
        <p:nvSpPr>
          <p:cNvPr id="81932" name="Text Box 12"/>
          <p:cNvSpPr txBox="1">
            <a:spLocks noChangeArrowheads="1"/>
          </p:cNvSpPr>
          <p:nvPr/>
        </p:nvSpPr>
        <p:spPr bwMode="auto">
          <a:xfrm>
            <a:off x="4373563" y="3332163"/>
            <a:ext cx="558800" cy="1320800"/>
          </a:xfrm>
          <a:prstGeom prst="rect">
            <a:avLst/>
          </a:prstGeom>
          <a:noFill/>
          <a:ln w="9525">
            <a:solidFill>
              <a:schemeClr val="tx1"/>
            </a:solidFill>
            <a:prstDash val="dash"/>
            <a:miter lim="800000"/>
            <a:headEnd/>
            <a:tailEnd/>
          </a:ln>
          <a:effectLst/>
        </p:spPr>
        <p:txBody>
          <a:bodyPr vert="eaVert">
            <a:spAutoFit/>
          </a:bodyPr>
          <a:lstStyle/>
          <a:p>
            <a:pPr algn="r"/>
            <a:r>
              <a:rPr lang="ja-JP" altLang="en-US" sz="2400">
                <a:latin typeface="Times New Roman" pitchFamily="18" charset="0"/>
              </a:rPr>
              <a:t>引受義務</a:t>
            </a:r>
          </a:p>
        </p:txBody>
      </p:sp>
      <p:sp>
        <p:nvSpPr>
          <p:cNvPr id="81933" name="Text Box 13"/>
          <p:cNvSpPr txBox="1">
            <a:spLocks noChangeArrowheads="1"/>
          </p:cNvSpPr>
          <p:nvPr/>
        </p:nvSpPr>
        <p:spPr bwMode="auto">
          <a:xfrm>
            <a:off x="406400" y="990600"/>
            <a:ext cx="2336800" cy="476250"/>
          </a:xfrm>
          <a:prstGeom prst="rect">
            <a:avLst/>
          </a:prstGeom>
          <a:noFill/>
          <a:ln w="19050">
            <a:solidFill>
              <a:schemeClr val="tx1"/>
            </a:solidFill>
            <a:miter lim="800000"/>
            <a:headEnd/>
            <a:tailEnd/>
          </a:ln>
          <a:effectLst/>
        </p:spPr>
        <p:txBody>
          <a:bodyPr wrap="none">
            <a:spAutoFit/>
          </a:bodyPr>
          <a:lstStyle/>
          <a:p>
            <a:pPr algn="r"/>
            <a:r>
              <a:rPr lang="ja-JP" altLang="en-US" sz="2400">
                <a:latin typeface="Times New Roman" pitchFamily="18" charset="0"/>
              </a:rPr>
              <a:t>住宅関連諸制度</a:t>
            </a:r>
          </a:p>
        </p:txBody>
      </p:sp>
      <p:sp>
        <p:nvSpPr>
          <p:cNvPr id="81934" name="Text Box 14"/>
          <p:cNvSpPr txBox="1">
            <a:spLocks noChangeArrowheads="1"/>
          </p:cNvSpPr>
          <p:nvPr/>
        </p:nvSpPr>
        <p:spPr bwMode="auto">
          <a:xfrm>
            <a:off x="1092200" y="5181600"/>
            <a:ext cx="812800" cy="476250"/>
          </a:xfrm>
          <a:prstGeom prst="rect">
            <a:avLst/>
          </a:prstGeom>
          <a:noFill/>
          <a:ln w="19050">
            <a:solidFill>
              <a:schemeClr val="tx1"/>
            </a:solidFill>
            <a:miter lim="800000"/>
            <a:headEnd/>
            <a:tailEnd/>
          </a:ln>
          <a:effectLst/>
        </p:spPr>
        <p:txBody>
          <a:bodyPr wrap="none">
            <a:spAutoFit/>
          </a:bodyPr>
          <a:lstStyle/>
          <a:p>
            <a:pPr algn="r"/>
            <a:r>
              <a:rPr lang="ja-JP" altLang="en-US" sz="2400">
                <a:latin typeface="Times New Roman" pitchFamily="18" charset="0"/>
              </a:rPr>
              <a:t>居住</a:t>
            </a:r>
          </a:p>
        </p:txBody>
      </p:sp>
      <p:sp>
        <p:nvSpPr>
          <p:cNvPr id="81935" name="AutoShape 15"/>
          <p:cNvSpPr>
            <a:spLocks noChangeArrowheads="1"/>
          </p:cNvSpPr>
          <p:nvPr/>
        </p:nvSpPr>
        <p:spPr bwMode="auto">
          <a:xfrm>
            <a:off x="2590800" y="5181600"/>
            <a:ext cx="1214438" cy="609600"/>
          </a:xfrm>
          <a:prstGeom prst="leftRightArrow">
            <a:avLst>
              <a:gd name="adj1" fmla="val 50000"/>
              <a:gd name="adj2" fmla="val 39844"/>
            </a:avLst>
          </a:prstGeom>
          <a:noFill/>
          <a:ln w="9525">
            <a:solidFill>
              <a:schemeClr val="tx1"/>
            </a:solidFill>
            <a:miter lim="800000"/>
            <a:headEnd/>
            <a:tailEnd/>
          </a:ln>
          <a:effectLst/>
        </p:spPr>
        <p:txBody>
          <a:bodyPr wrap="none" anchor="ctr"/>
          <a:lstStyle/>
          <a:p>
            <a:pPr algn="ctr"/>
            <a:r>
              <a:rPr lang="ja-JP" altLang="en-US" sz="2400">
                <a:latin typeface="Times New Roman" pitchFamily="18" charset="0"/>
              </a:rPr>
              <a:t>接近</a:t>
            </a:r>
          </a:p>
        </p:txBody>
      </p:sp>
      <p:sp>
        <p:nvSpPr>
          <p:cNvPr id="81936" name="Text Box 16"/>
          <p:cNvSpPr txBox="1">
            <a:spLocks noChangeArrowheads="1"/>
          </p:cNvSpPr>
          <p:nvPr/>
        </p:nvSpPr>
        <p:spPr bwMode="auto">
          <a:xfrm>
            <a:off x="3702050" y="5729288"/>
            <a:ext cx="1098550" cy="366712"/>
          </a:xfrm>
          <a:prstGeom prst="rect">
            <a:avLst/>
          </a:prstGeom>
          <a:noFill/>
          <a:ln w="9525">
            <a:noFill/>
            <a:miter lim="800000"/>
            <a:headEnd/>
            <a:tailEnd/>
          </a:ln>
          <a:effectLst/>
        </p:spPr>
        <p:txBody>
          <a:bodyPr wrap="none">
            <a:spAutoFit/>
          </a:bodyPr>
          <a:lstStyle/>
          <a:p>
            <a:pPr algn="r"/>
            <a:r>
              <a:rPr lang="ja-JP" altLang="en-US">
                <a:latin typeface="Times New Roman" pitchFamily="18" charset="0"/>
              </a:rPr>
              <a:t>下宿営業</a:t>
            </a:r>
          </a:p>
        </p:txBody>
      </p:sp>
      <p:sp>
        <p:nvSpPr>
          <p:cNvPr id="81937" name="Text Box 17"/>
          <p:cNvSpPr txBox="1">
            <a:spLocks noChangeArrowheads="1"/>
          </p:cNvSpPr>
          <p:nvPr/>
        </p:nvSpPr>
        <p:spPr bwMode="auto">
          <a:xfrm>
            <a:off x="1524000" y="5805488"/>
            <a:ext cx="869950" cy="366712"/>
          </a:xfrm>
          <a:prstGeom prst="rect">
            <a:avLst/>
          </a:prstGeom>
          <a:noFill/>
          <a:ln w="9525">
            <a:noFill/>
            <a:miter lim="800000"/>
            <a:headEnd/>
            <a:tailEnd/>
          </a:ln>
          <a:effectLst/>
        </p:spPr>
        <p:txBody>
          <a:bodyPr wrap="none">
            <a:spAutoFit/>
          </a:bodyPr>
          <a:lstStyle/>
          <a:p>
            <a:pPr algn="r"/>
            <a:r>
              <a:rPr lang="ja-JP" altLang="en-US">
                <a:latin typeface="Times New Roman" pitchFamily="18" charset="0"/>
              </a:rPr>
              <a:t>別荘等</a:t>
            </a:r>
          </a:p>
        </p:txBody>
      </p:sp>
      <p:sp>
        <p:nvSpPr>
          <p:cNvPr id="81938" name="Text Box 18"/>
          <p:cNvSpPr txBox="1">
            <a:spLocks noChangeArrowheads="1"/>
          </p:cNvSpPr>
          <p:nvPr/>
        </p:nvSpPr>
        <p:spPr bwMode="auto">
          <a:xfrm>
            <a:off x="577850" y="1524000"/>
            <a:ext cx="2012950" cy="457200"/>
          </a:xfrm>
          <a:prstGeom prst="rect">
            <a:avLst/>
          </a:prstGeom>
          <a:noFill/>
          <a:ln w="9525">
            <a:noFill/>
            <a:miter lim="800000"/>
            <a:headEnd/>
            <a:tailEnd/>
          </a:ln>
          <a:effectLst/>
        </p:spPr>
        <p:txBody>
          <a:bodyPr wrap="none">
            <a:spAutoFit/>
          </a:bodyPr>
          <a:lstStyle/>
          <a:p>
            <a:pPr algn="r"/>
            <a:r>
              <a:rPr lang="ja-JP" altLang="en-US" sz="2400">
                <a:latin typeface="Times New Roman" pitchFamily="18" charset="0"/>
              </a:rPr>
              <a:t>借地借家法等</a:t>
            </a:r>
          </a:p>
        </p:txBody>
      </p:sp>
      <p:sp>
        <p:nvSpPr>
          <p:cNvPr id="81939" name="AutoShape 19"/>
          <p:cNvSpPr>
            <a:spLocks noChangeArrowheads="1"/>
          </p:cNvSpPr>
          <p:nvPr/>
        </p:nvSpPr>
        <p:spPr bwMode="auto">
          <a:xfrm>
            <a:off x="7596188" y="404813"/>
            <a:ext cx="557212" cy="1120775"/>
          </a:xfrm>
          <a:prstGeom prst="downArrow">
            <a:avLst>
              <a:gd name="adj1" fmla="val 50000"/>
              <a:gd name="adj2" fmla="val 50285"/>
            </a:avLst>
          </a:prstGeom>
          <a:noFill/>
          <a:ln w="9525">
            <a:solidFill>
              <a:schemeClr val="tx1"/>
            </a:solidFill>
            <a:prstDash val="lgDash"/>
            <a:miter lim="800000"/>
            <a:headEnd/>
            <a:tailEnd/>
          </a:ln>
          <a:effectLst/>
        </p:spPr>
        <p:txBody>
          <a:bodyPr vert="eaVert" wrap="none" anchor="ctr"/>
          <a:lstStyle/>
          <a:p>
            <a:pPr algn="ctr"/>
            <a:r>
              <a:rPr lang="ja-JP" altLang="en-US" sz="1600">
                <a:latin typeface="Times New Roman" pitchFamily="18" charset="0"/>
              </a:rPr>
              <a:t>外客誘致</a:t>
            </a:r>
          </a:p>
        </p:txBody>
      </p:sp>
      <p:sp>
        <p:nvSpPr>
          <p:cNvPr id="81940" name="Text Box 20"/>
          <p:cNvSpPr txBox="1">
            <a:spLocks noChangeArrowheads="1"/>
          </p:cNvSpPr>
          <p:nvPr/>
        </p:nvSpPr>
        <p:spPr bwMode="auto">
          <a:xfrm>
            <a:off x="5402263" y="2974975"/>
            <a:ext cx="682625" cy="2686050"/>
          </a:xfrm>
          <a:prstGeom prst="rect">
            <a:avLst/>
          </a:prstGeom>
          <a:noFill/>
          <a:ln w="9525">
            <a:solidFill>
              <a:schemeClr val="tx1"/>
            </a:solidFill>
            <a:miter lim="800000"/>
            <a:headEnd/>
            <a:tailEnd/>
          </a:ln>
          <a:effectLst/>
        </p:spPr>
        <p:txBody>
          <a:bodyPr vert="eaVert" wrap="none">
            <a:spAutoFit/>
          </a:bodyPr>
          <a:lstStyle/>
          <a:p>
            <a:r>
              <a:rPr lang="ja-JP" altLang="en-US" sz="1600">
                <a:latin typeface="Times New Roman" pitchFamily="18" charset="0"/>
              </a:rPr>
              <a:t>農山漁村滞在型余暇活動の</a:t>
            </a:r>
          </a:p>
          <a:p>
            <a:r>
              <a:rPr lang="ja-JP" altLang="en-US" sz="1600">
                <a:latin typeface="Times New Roman" pitchFamily="18" charset="0"/>
              </a:rPr>
              <a:t>ための基盤整備に関する法律</a:t>
            </a:r>
          </a:p>
        </p:txBody>
      </p:sp>
      <p:cxnSp>
        <p:nvCxnSpPr>
          <p:cNvPr id="81941" name="AutoShape 21"/>
          <p:cNvCxnSpPr>
            <a:cxnSpLocks noChangeShapeType="1"/>
            <a:stCxn id="81923" idx="3"/>
            <a:endCxn id="81940" idx="0"/>
          </p:cNvCxnSpPr>
          <p:nvPr/>
        </p:nvCxnSpPr>
        <p:spPr bwMode="auto">
          <a:xfrm>
            <a:off x="5410200" y="1214438"/>
            <a:ext cx="333375" cy="1760537"/>
          </a:xfrm>
          <a:prstGeom prst="bentConnector2">
            <a:avLst/>
          </a:prstGeom>
          <a:noFill/>
          <a:ln w="9525">
            <a:solidFill>
              <a:schemeClr val="tx1"/>
            </a:solidFill>
            <a:miter lim="800000"/>
            <a:headEnd/>
            <a:tailEnd type="triangle" w="med" len="med"/>
          </a:ln>
          <a:effectLst/>
        </p:spPr>
      </p:cxnSp>
      <p:sp>
        <p:nvSpPr>
          <p:cNvPr id="81942" name="AutoShape 22"/>
          <p:cNvSpPr>
            <a:spLocks noChangeArrowheads="1"/>
          </p:cNvSpPr>
          <p:nvPr/>
        </p:nvSpPr>
        <p:spPr bwMode="auto">
          <a:xfrm>
            <a:off x="5599113" y="1341438"/>
            <a:ext cx="557212" cy="1511300"/>
          </a:xfrm>
          <a:prstGeom prst="downArrow">
            <a:avLst>
              <a:gd name="adj1" fmla="val 50000"/>
              <a:gd name="adj2" fmla="val 67806"/>
            </a:avLst>
          </a:prstGeom>
          <a:noFill/>
          <a:ln w="9525">
            <a:solidFill>
              <a:schemeClr val="tx1"/>
            </a:solidFill>
            <a:prstDash val="lgDash"/>
            <a:miter lim="800000"/>
            <a:headEnd/>
            <a:tailEnd/>
          </a:ln>
          <a:effectLst/>
        </p:spPr>
        <p:txBody>
          <a:bodyPr vert="eaVert" wrap="none" anchor="ctr"/>
          <a:lstStyle/>
          <a:p>
            <a:pPr algn="ctr"/>
            <a:r>
              <a:rPr lang="ja-JP" altLang="en-US" sz="1200">
                <a:latin typeface="Times New Roman" pitchFamily="18" charset="0"/>
              </a:rPr>
              <a:t>グリーンツーリズム等</a:t>
            </a:r>
          </a:p>
        </p:txBody>
      </p:sp>
      <p:sp>
        <p:nvSpPr>
          <p:cNvPr id="81943" name="AutoShape 23"/>
          <p:cNvSpPr>
            <a:spLocks noChangeArrowheads="1"/>
          </p:cNvSpPr>
          <p:nvPr/>
        </p:nvSpPr>
        <p:spPr bwMode="auto">
          <a:xfrm>
            <a:off x="4375150" y="1557338"/>
            <a:ext cx="557213" cy="1511300"/>
          </a:xfrm>
          <a:prstGeom prst="downArrow">
            <a:avLst>
              <a:gd name="adj1" fmla="val 50000"/>
              <a:gd name="adj2" fmla="val 67806"/>
            </a:avLst>
          </a:prstGeom>
          <a:noFill/>
          <a:ln w="9525">
            <a:solidFill>
              <a:schemeClr val="tx1"/>
            </a:solidFill>
            <a:prstDash val="lgDash"/>
            <a:miter lim="800000"/>
            <a:headEnd/>
            <a:tailEnd/>
          </a:ln>
          <a:effectLst/>
        </p:spPr>
        <p:txBody>
          <a:bodyPr vert="eaVert" wrap="none" anchor="ctr"/>
          <a:lstStyle/>
          <a:p>
            <a:pPr algn="ctr"/>
            <a:r>
              <a:rPr lang="ja-JP" altLang="en-US" sz="1200">
                <a:latin typeface="Times New Roman" pitchFamily="18" charset="0"/>
              </a:rPr>
              <a:t>旅行者保護</a:t>
            </a:r>
          </a:p>
        </p:txBody>
      </p:sp>
      <p:sp>
        <p:nvSpPr>
          <p:cNvPr id="81944" name="AutoShape 24"/>
          <p:cNvSpPr>
            <a:spLocks noChangeArrowheads="1"/>
          </p:cNvSpPr>
          <p:nvPr/>
        </p:nvSpPr>
        <p:spPr bwMode="auto">
          <a:xfrm>
            <a:off x="3492500" y="1557338"/>
            <a:ext cx="557213" cy="1511300"/>
          </a:xfrm>
          <a:prstGeom prst="downArrow">
            <a:avLst>
              <a:gd name="adj1" fmla="val 50000"/>
              <a:gd name="adj2" fmla="val 67806"/>
            </a:avLst>
          </a:prstGeom>
          <a:noFill/>
          <a:ln w="9525">
            <a:solidFill>
              <a:schemeClr val="tx1"/>
            </a:solidFill>
            <a:prstDash val="lgDash"/>
            <a:miter lim="800000"/>
            <a:headEnd/>
            <a:tailEnd/>
          </a:ln>
          <a:effectLst/>
        </p:spPr>
        <p:txBody>
          <a:bodyPr vert="eaVert" wrap="none" anchor="ctr"/>
          <a:lstStyle/>
          <a:p>
            <a:pPr algn="ctr"/>
            <a:r>
              <a:rPr lang="ja-JP" altLang="en-US" sz="1200">
                <a:latin typeface="Times New Roman" pitchFamily="18" charset="0"/>
              </a:rPr>
              <a:t>業の発展</a:t>
            </a:r>
            <a:r>
              <a:rPr lang="en-US" altLang="ja-JP" sz="1200">
                <a:latin typeface="Times New Roman" pitchFamily="18" charset="0"/>
              </a:rPr>
              <a:t>(</a:t>
            </a:r>
            <a:r>
              <a:rPr lang="ja-JP" altLang="en-US" sz="1200">
                <a:latin typeface="Times New Roman" pitchFamily="18" charset="0"/>
              </a:rPr>
              <a:t>追加</a:t>
            </a:r>
            <a:r>
              <a:rPr lang="en-US" altLang="ja-JP" sz="1200">
                <a:latin typeface="Times New Roman" pitchFamily="18" charset="0"/>
              </a:rPr>
              <a:t>)</a:t>
            </a:r>
          </a:p>
        </p:txBody>
      </p:sp>
      <p:sp>
        <p:nvSpPr>
          <p:cNvPr id="81945" name="AutoShape 25"/>
          <p:cNvSpPr>
            <a:spLocks noChangeArrowheads="1"/>
          </p:cNvSpPr>
          <p:nvPr/>
        </p:nvSpPr>
        <p:spPr bwMode="auto">
          <a:xfrm>
            <a:off x="179388" y="3357563"/>
            <a:ext cx="792162" cy="1655762"/>
          </a:xfrm>
          <a:prstGeom prst="rightArrow">
            <a:avLst>
              <a:gd name="adj1" fmla="val 50000"/>
              <a:gd name="adj2" fmla="val 25000"/>
            </a:avLst>
          </a:prstGeom>
          <a:noFill/>
          <a:ln w="9525">
            <a:solidFill>
              <a:schemeClr val="tx1"/>
            </a:solidFill>
            <a:miter lim="800000"/>
            <a:headEnd/>
            <a:tailEnd/>
          </a:ln>
          <a:effectLst/>
        </p:spPr>
        <p:txBody>
          <a:bodyPr wrap="none" anchor="ctr"/>
          <a:lstStyle/>
          <a:p>
            <a:pPr algn="ctr"/>
            <a:r>
              <a:rPr lang="ja-JP" altLang="en-US" sz="2400">
                <a:latin typeface="Times New Roman" pitchFamily="18" charset="0"/>
              </a:rPr>
              <a:t>住宅</a:t>
            </a:r>
          </a:p>
          <a:p>
            <a:pPr algn="ctr"/>
            <a:r>
              <a:rPr lang="ja-JP" altLang="en-US" sz="2400">
                <a:latin typeface="Times New Roman" pitchFamily="18" charset="0"/>
              </a:rPr>
              <a:t>政策</a:t>
            </a:r>
          </a:p>
        </p:txBody>
      </p:sp>
    </p:spTree>
    <p:extLst>
      <p:ext uri="{BB962C8B-B14F-4D97-AF65-F5344CB8AC3E}">
        <p14:creationId xmlns:p14="http://schemas.microsoft.com/office/powerpoint/2010/main" val="2091921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395288" y="260350"/>
            <a:ext cx="5880100" cy="1143000"/>
          </a:xfrm>
          <a:solidFill>
            <a:schemeClr val="accent6">
              <a:lumMod val="40000"/>
              <a:lumOff val="60000"/>
            </a:schemeClr>
          </a:solidFill>
          <a:ln>
            <a:solidFill>
              <a:schemeClr val="tx1"/>
            </a:solidFill>
          </a:ln>
        </p:spPr>
        <p:txBody>
          <a:bodyPr/>
          <a:lstStyle/>
          <a:p>
            <a:r>
              <a:rPr lang="ja-JP" altLang="en-US" dirty="0"/>
              <a:t>旅館業法</a:t>
            </a:r>
          </a:p>
        </p:txBody>
      </p:sp>
      <p:sp>
        <p:nvSpPr>
          <p:cNvPr id="69636" name="Rectangle 4"/>
          <p:cNvSpPr>
            <a:spLocks noChangeArrowheads="1"/>
          </p:cNvSpPr>
          <p:nvPr/>
        </p:nvSpPr>
        <p:spPr bwMode="auto">
          <a:xfrm>
            <a:off x="1116013" y="2636838"/>
            <a:ext cx="3887787" cy="3095625"/>
          </a:xfrm>
          <a:prstGeom prst="rect">
            <a:avLst/>
          </a:prstGeom>
          <a:noFill/>
          <a:ln w="9525">
            <a:solidFill>
              <a:schemeClr val="tx1"/>
            </a:solidFill>
            <a:miter lim="800000"/>
            <a:headEnd/>
            <a:tailEnd/>
          </a:ln>
          <a:effectLst/>
        </p:spPr>
        <p:txBody>
          <a:bodyPr wrap="none" anchor="ctr"/>
          <a:lstStyle/>
          <a:p>
            <a:r>
              <a:rPr lang="ja-JP" altLang="en-US" sz="4400"/>
              <a:t>ホテル営業</a:t>
            </a:r>
          </a:p>
          <a:p>
            <a:r>
              <a:rPr lang="ja-JP" altLang="en-US" sz="4400"/>
              <a:t>旅館営業</a:t>
            </a:r>
          </a:p>
          <a:p>
            <a:r>
              <a:rPr lang="ja-JP" altLang="en-US" sz="4400"/>
              <a:t>簡易宿所営業</a:t>
            </a:r>
          </a:p>
          <a:p>
            <a:r>
              <a:rPr lang="ja-JP" altLang="en-US" sz="4400"/>
              <a:t>下宿営業</a:t>
            </a:r>
          </a:p>
          <a:p>
            <a:r>
              <a:rPr lang="ja-JP" altLang="en-US" sz="2400"/>
              <a:t>　　　　　　　</a:t>
            </a:r>
            <a:r>
              <a:rPr lang="en-US" altLang="ja-JP" sz="2400"/>
              <a:t>(</a:t>
            </a:r>
            <a:r>
              <a:rPr lang="ja-JP" altLang="en-US" sz="2400"/>
              <a:t>一週間→一ヶ月</a:t>
            </a:r>
            <a:r>
              <a:rPr lang="en-US" altLang="ja-JP" sz="2400"/>
              <a:t>)</a:t>
            </a:r>
          </a:p>
        </p:txBody>
      </p:sp>
      <p:sp>
        <p:nvSpPr>
          <p:cNvPr id="69637" name="Rectangle 5"/>
          <p:cNvSpPr>
            <a:spLocks noChangeArrowheads="1"/>
          </p:cNvSpPr>
          <p:nvPr/>
        </p:nvSpPr>
        <p:spPr bwMode="auto">
          <a:xfrm>
            <a:off x="7596188" y="2638425"/>
            <a:ext cx="1223962" cy="3527425"/>
          </a:xfrm>
          <a:prstGeom prst="rect">
            <a:avLst/>
          </a:prstGeom>
          <a:solidFill>
            <a:schemeClr val="accent6">
              <a:lumMod val="40000"/>
              <a:lumOff val="60000"/>
            </a:schemeClr>
          </a:solidFill>
          <a:ln w="9525">
            <a:solidFill>
              <a:schemeClr val="tx1"/>
            </a:solidFill>
            <a:miter lim="800000"/>
            <a:headEnd/>
            <a:tailEnd/>
          </a:ln>
          <a:effectLst/>
        </p:spPr>
        <p:txBody>
          <a:bodyPr vert="eaVert" wrap="none" anchor="ctr"/>
          <a:lstStyle/>
          <a:p>
            <a:pPr algn="ctr"/>
            <a:r>
              <a:rPr lang="ja-JP" altLang="en-US" sz="4400" dirty="0"/>
              <a:t>建物賃貸業</a:t>
            </a:r>
          </a:p>
        </p:txBody>
      </p:sp>
      <p:sp>
        <p:nvSpPr>
          <p:cNvPr id="69638" name="Text Box 6"/>
          <p:cNvSpPr txBox="1">
            <a:spLocks noChangeArrowheads="1"/>
          </p:cNvSpPr>
          <p:nvPr/>
        </p:nvSpPr>
        <p:spPr bwMode="auto">
          <a:xfrm>
            <a:off x="395288" y="1555750"/>
            <a:ext cx="5880100" cy="822325"/>
          </a:xfrm>
          <a:prstGeom prst="rect">
            <a:avLst/>
          </a:prstGeom>
          <a:noFill/>
          <a:ln w="9525">
            <a:noFill/>
            <a:miter lim="800000"/>
            <a:headEnd/>
            <a:tailEnd/>
          </a:ln>
          <a:effectLst/>
        </p:spPr>
        <p:txBody>
          <a:bodyPr wrap="none">
            <a:spAutoFit/>
          </a:bodyPr>
          <a:lstStyle/>
          <a:p>
            <a:r>
              <a:rPr lang="ja-JP" altLang="en-US" sz="2400"/>
              <a:t>旅館業：宿泊料を受けて人を宿泊させる営業</a:t>
            </a:r>
          </a:p>
          <a:p>
            <a:r>
              <a:rPr lang="ja-JP" altLang="en-US" sz="2400"/>
              <a:t>宿泊：寝具を使用して施設を利用すること</a:t>
            </a:r>
          </a:p>
        </p:txBody>
      </p:sp>
      <p:sp>
        <p:nvSpPr>
          <p:cNvPr id="69639" name="AutoShape 7"/>
          <p:cNvSpPr>
            <a:spLocks noChangeArrowheads="1"/>
          </p:cNvSpPr>
          <p:nvPr/>
        </p:nvSpPr>
        <p:spPr bwMode="auto">
          <a:xfrm>
            <a:off x="5795963" y="3429000"/>
            <a:ext cx="1214437" cy="1512888"/>
          </a:xfrm>
          <a:prstGeom prst="leftRightArrow">
            <a:avLst>
              <a:gd name="adj1" fmla="val 50000"/>
              <a:gd name="adj2" fmla="val 20000"/>
            </a:avLst>
          </a:prstGeom>
          <a:noFill/>
          <a:ln w="9525">
            <a:solidFill>
              <a:schemeClr val="tx1"/>
            </a:solidFill>
            <a:prstDash val="lgDash"/>
            <a:miter lim="800000"/>
            <a:headEnd/>
            <a:tailEnd/>
          </a:ln>
          <a:effectLst/>
        </p:spPr>
        <p:txBody>
          <a:bodyPr wrap="none" anchor="ctr"/>
          <a:lstStyle/>
          <a:p>
            <a:endParaRPr lang="ja-JP" altLang="en-US"/>
          </a:p>
        </p:txBody>
      </p:sp>
      <p:sp>
        <p:nvSpPr>
          <p:cNvPr id="69640" name="Text Box 8"/>
          <p:cNvSpPr txBox="1">
            <a:spLocks noChangeArrowheads="1"/>
          </p:cNvSpPr>
          <p:nvPr/>
        </p:nvSpPr>
        <p:spPr bwMode="auto">
          <a:xfrm>
            <a:off x="1239838" y="5883275"/>
            <a:ext cx="3384550" cy="641350"/>
          </a:xfrm>
          <a:prstGeom prst="rect">
            <a:avLst/>
          </a:prstGeom>
          <a:noFill/>
          <a:ln w="9525">
            <a:noFill/>
            <a:miter lim="800000"/>
            <a:headEnd/>
            <a:tailEnd/>
          </a:ln>
          <a:effectLst/>
        </p:spPr>
        <p:txBody>
          <a:bodyPr wrap="none">
            <a:spAutoFit/>
          </a:bodyPr>
          <a:lstStyle/>
          <a:p>
            <a:r>
              <a:rPr lang="ja-JP" altLang="en-US" sz="3600"/>
              <a:t>（宿泊引受義務）</a:t>
            </a:r>
          </a:p>
        </p:txBody>
      </p:sp>
      <p:sp>
        <p:nvSpPr>
          <p:cNvPr id="69641" name="Text Box 9"/>
          <p:cNvSpPr txBox="1">
            <a:spLocks noChangeArrowheads="1"/>
          </p:cNvSpPr>
          <p:nvPr/>
        </p:nvSpPr>
        <p:spPr bwMode="auto">
          <a:xfrm>
            <a:off x="5245100" y="6211888"/>
            <a:ext cx="2927350" cy="457200"/>
          </a:xfrm>
          <a:prstGeom prst="rect">
            <a:avLst/>
          </a:prstGeom>
          <a:noFill/>
          <a:ln w="9525">
            <a:noFill/>
            <a:miter lim="800000"/>
            <a:headEnd/>
            <a:tailEnd/>
          </a:ln>
          <a:effectLst/>
        </p:spPr>
        <p:txBody>
          <a:bodyPr wrap="none">
            <a:spAutoFit/>
          </a:bodyPr>
          <a:lstStyle/>
          <a:p>
            <a:r>
              <a:rPr lang="ja-JP" altLang="en-US" sz="2400"/>
              <a:t>旅行業の「宿泊」は？</a:t>
            </a:r>
          </a:p>
        </p:txBody>
      </p:sp>
    </p:spTree>
    <p:extLst>
      <p:ext uri="{BB962C8B-B14F-4D97-AF65-F5344CB8AC3E}">
        <p14:creationId xmlns:p14="http://schemas.microsoft.com/office/powerpoint/2010/main" val="1165609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normAutofit fontScale="90000"/>
          </a:bodyPr>
          <a:lstStyle/>
          <a:p>
            <a:r>
              <a:rPr kumimoji="1" lang="ja-JP" altLang="en-US" dirty="0" smtClean="0"/>
              <a:t>日常生活の延長としての宿泊、食事</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85000" lnSpcReduction="10000"/>
          </a:bodyPr>
          <a:lstStyle/>
          <a:p>
            <a:r>
              <a:rPr lang="ja-JP" altLang="ja-JP" dirty="0" smtClean="0"/>
              <a:t>旅館業に代表される宿泊業は、文字どおり旅人を宿泊させる交通機関の補助機関であるということが本来の目的として意識され、法制度の対象とされてきた。</a:t>
            </a:r>
            <a:endParaRPr lang="en-US" altLang="ja-JP" dirty="0" smtClean="0"/>
          </a:p>
          <a:p>
            <a:r>
              <a:rPr lang="ja-JP" altLang="ja-JP" dirty="0" smtClean="0"/>
              <a:t>それ以外の目的の場合、治安維持、風俗取締的発想で取締りの対象ともなった。</a:t>
            </a:r>
            <a:endParaRPr lang="en-US" altLang="ja-JP" dirty="0" smtClean="0"/>
          </a:p>
          <a:p>
            <a:r>
              <a:rPr lang="ja-JP" altLang="ja-JP" dirty="0" smtClean="0"/>
              <a:t>旅行における宿泊及び食事は、旅行者に休息と満足感をもたらすことが期待されているが、睡眠、食事は日常生活でも行っている行為であり、旅行地における宿泊は日常生活の継続でもある。</a:t>
            </a:r>
            <a:endParaRPr lang="en-US" altLang="ja-JP" dirty="0" smtClean="0"/>
          </a:p>
          <a:p>
            <a:r>
              <a:rPr lang="ja-JP" altLang="ja-JP" dirty="0" smtClean="0"/>
              <a:t>「住んで</a:t>
            </a:r>
            <a:r>
              <a:rPr lang="ja-JP" altLang="ja-JP" dirty="0" err="1" smtClean="0"/>
              <a:t>良し、</a:t>
            </a:r>
            <a:r>
              <a:rPr lang="ja-JP" altLang="ja-JP" dirty="0" smtClean="0"/>
              <a:t>訪れて</a:t>
            </a:r>
            <a:r>
              <a:rPr lang="ja-JP" altLang="ja-JP" dirty="0" err="1" smtClean="0"/>
              <a:t>良し</a:t>
            </a:r>
            <a:r>
              <a:rPr lang="ja-JP" altLang="ja-JP" dirty="0" smtClean="0"/>
              <a:t>」の地域づくりは、住む（日常）と訪れる（非日常）の相対化を反映し、宿泊制度を考える場合にも日常・非日常の相対化は重要な要素となってきている。</a:t>
            </a:r>
            <a:endParaRPr lang="en-US" altLang="ja-JP" dirty="0" smtClean="0"/>
          </a:p>
          <a:p>
            <a:endParaRPr kumimoji="1" lang="ja-JP" altLang="en-US" dirty="0"/>
          </a:p>
        </p:txBody>
      </p:sp>
    </p:spTree>
    <p:extLst>
      <p:ext uri="{BB962C8B-B14F-4D97-AF65-F5344CB8AC3E}">
        <p14:creationId xmlns:p14="http://schemas.microsoft.com/office/powerpoint/2010/main" val="268741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lang="ja-JP" altLang="ja-JP" b="1" dirty="0" smtClean="0"/>
              <a:t>旅館業法の目的</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fontScale="92500" lnSpcReduction="20000"/>
          </a:bodyPr>
          <a:lstStyle/>
          <a:p>
            <a:r>
              <a:rPr lang="ja-JP" altLang="ja-JP" dirty="0" smtClean="0"/>
              <a:t>宿泊についての一般法である旅館業法は、第２次世界大戦後の混乱の中で、生活環境や衛生面が極度に劣悪化した反省から、環境衛生思想の確立が急務とされ、</a:t>
            </a:r>
            <a:r>
              <a:rPr lang="ja-JP" altLang="ja-JP" dirty="0" smtClean="0">
                <a:solidFill>
                  <a:srgbClr val="FF0000"/>
                </a:solidFill>
              </a:rPr>
              <a:t>公衆衛生の見地</a:t>
            </a:r>
            <a:r>
              <a:rPr lang="ja-JP" altLang="ja-JP" dirty="0" smtClean="0"/>
              <a:t>から</a:t>
            </a:r>
            <a:r>
              <a:rPr lang="en-US" altLang="ja-JP" dirty="0" smtClean="0"/>
              <a:t>1948</a:t>
            </a:r>
            <a:r>
              <a:rPr lang="ja-JP" altLang="ja-JP" dirty="0" smtClean="0"/>
              <a:t>年に制定された。</a:t>
            </a:r>
            <a:endParaRPr lang="en-US" altLang="ja-JP" dirty="0" smtClean="0"/>
          </a:p>
          <a:p>
            <a:r>
              <a:rPr lang="ja-JP" altLang="ja-JP" dirty="0" smtClean="0"/>
              <a:t>次いで</a:t>
            </a:r>
            <a:r>
              <a:rPr lang="en-US" altLang="ja-JP" dirty="0" smtClean="0">
                <a:solidFill>
                  <a:srgbClr val="FF0000"/>
                </a:solidFill>
              </a:rPr>
              <a:t>1957</a:t>
            </a:r>
            <a:r>
              <a:rPr lang="ja-JP" altLang="ja-JP" dirty="0" smtClean="0">
                <a:solidFill>
                  <a:srgbClr val="FF0000"/>
                </a:solidFill>
              </a:rPr>
              <a:t>年売春防止法の制定を機</a:t>
            </a:r>
            <a:r>
              <a:rPr lang="ja-JP" altLang="ja-JP" dirty="0" smtClean="0"/>
              <a:t>に、善良な</a:t>
            </a:r>
            <a:r>
              <a:rPr lang="ja-JP" altLang="ja-JP" dirty="0" smtClean="0">
                <a:solidFill>
                  <a:srgbClr val="FF0000"/>
                </a:solidFill>
              </a:rPr>
              <a:t>風俗保持の観点からの規制</a:t>
            </a:r>
            <a:r>
              <a:rPr lang="ja-JP" altLang="ja-JP" dirty="0" smtClean="0"/>
              <a:t>（学校教育施設との距離制限等）が加えられた。この改正時には簡易宿所等の新たな定義づけもなされたが、この時点では宿泊業を積極的に評価し、宿泊産業の育成及び観光に関する地域計画作成が必要であるいう認識はまだ発生していなかった。</a:t>
            </a:r>
          </a:p>
          <a:p>
            <a:endParaRPr kumimoji="1" lang="ja-JP" altLang="en-US" dirty="0"/>
          </a:p>
        </p:txBody>
      </p:sp>
    </p:spTree>
    <p:extLst>
      <p:ext uri="{BB962C8B-B14F-4D97-AF65-F5344CB8AC3E}">
        <p14:creationId xmlns:p14="http://schemas.microsoft.com/office/powerpoint/2010/main" val="33326395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1">
              <a:lumMod val="20000"/>
              <a:lumOff val="80000"/>
            </a:schemeClr>
          </a:solidFill>
          <a:ln w="57150">
            <a:solidFill>
              <a:schemeClr val="tx1">
                <a:lumMod val="95000"/>
                <a:lumOff val="5000"/>
              </a:schemeClr>
            </a:solidFill>
          </a:ln>
        </p:spPr>
        <p:txBody>
          <a:bodyPr/>
          <a:lstStyle/>
          <a:p>
            <a:r>
              <a:rPr lang="en-US" altLang="ja-JP" dirty="0" smtClean="0"/>
              <a:t>1996</a:t>
            </a:r>
            <a:r>
              <a:rPr lang="ja-JP" altLang="ja-JP" dirty="0" smtClean="0"/>
              <a:t>年</a:t>
            </a:r>
            <a:r>
              <a:rPr lang="ja-JP" altLang="en-US" dirty="0" smtClean="0"/>
              <a:t>改正</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85000" lnSpcReduction="20000"/>
          </a:bodyPr>
          <a:lstStyle/>
          <a:p>
            <a:r>
              <a:rPr lang="en-US" altLang="ja-JP" dirty="0" smtClean="0"/>
              <a:t>1996</a:t>
            </a:r>
            <a:r>
              <a:rPr lang="ja-JP" altLang="ja-JP" dirty="0" smtClean="0"/>
              <a:t>年全国旅館環境衛生同業者組合連合会の陳情を受け、旅館業法が改正</a:t>
            </a:r>
            <a:endParaRPr lang="en-US" altLang="ja-JP" dirty="0" smtClean="0"/>
          </a:p>
          <a:p>
            <a:r>
              <a:rPr lang="ja-JP" altLang="ja-JP" dirty="0" smtClean="0"/>
              <a:t>同法の目的規定が、旅館業の健全な発達を図ること等により公衆衛生及び国民生活の向上に寄与する積極的な規定に改められ、あわせて、国、自治体は、必要な資金の確保、助言、情報の提供等の措置を講ずるよう努めることとされた。</a:t>
            </a:r>
          </a:p>
          <a:p>
            <a:r>
              <a:rPr lang="ja-JP" altLang="ja-JP" dirty="0" smtClean="0"/>
              <a:t>この部改正は、</a:t>
            </a:r>
            <a:r>
              <a:rPr lang="en-US" altLang="ja-JP" dirty="0" smtClean="0"/>
              <a:t>1949</a:t>
            </a:r>
            <a:r>
              <a:rPr lang="ja-JP" altLang="ja-JP" dirty="0" smtClean="0"/>
              <a:t>年国際観光ホテル整備法の制定と同じく、議員提案により行われたが、これは、主務官庁をめぐって政府部内の意見の統一を図ることが困難であったことによるもの</a:t>
            </a:r>
            <a:endParaRPr lang="en-US" altLang="ja-JP" dirty="0" smtClean="0"/>
          </a:p>
          <a:p>
            <a:r>
              <a:rPr lang="ja-JP" altLang="ja-JP" dirty="0" smtClean="0"/>
              <a:t>この改正により、従来の旅館業法が業界の取締を主とする管理法であったものが、</a:t>
            </a:r>
            <a:r>
              <a:rPr lang="ja-JP" altLang="ja-JP" dirty="0" smtClean="0">
                <a:solidFill>
                  <a:srgbClr val="FF0000"/>
                </a:solidFill>
              </a:rPr>
              <a:t>振興法として改正</a:t>
            </a:r>
            <a:r>
              <a:rPr lang="ja-JP" altLang="ja-JP" dirty="0" smtClean="0"/>
              <a:t>され、旅館業の健全な発達を目的とする業法となった</a:t>
            </a:r>
          </a:p>
          <a:p>
            <a:endParaRPr kumimoji="1" lang="ja-JP" altLang="en-US" dirty="0"/>
          </a:p>
        </p:txBody>
      </p:sp>
    </p:spTree>
    <p:extLst>
      <p:ext uri="{BB962C8B-B14F-4D97-AF65-F5344CB8AC3E}">
        <p14:creationId xmlns:p14="http://schemas.microsoft.com/office/powerpoint/2010/main" val="26502314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lang="ja-JP" altLang="ja-JP" dirty="0" smtClean="0"/>
              <a:t>宿泊行政</a:t>
            </a:r>
            <a:r>
              <a:rPr lang="ja-JP" altLang="en-US" dirty="0" smtClean="0"/>
              <a:t>と観光行政</a:t>
            </a:r>
            <a:endParaRPr kumimoji="1" lang="ja-JP" altLang="en-US" dirty="0"/>
          </a:p>
        </p:txBody>
      </p:sp>
      <p:sp>
        <p:nvSpPr>
          <p:cNvPr id="3" name="コンテンツ プレースホルダ 2"/>
          <p:cNvSpPr>
            <a:spLocks noGrp="1"/>
          </p:cNvSpPr>
          <p:nvPr>
            <p:ph idx="1"/>
          </p:nvPr>
        </p:nvSpPr>
        <p:spPr>
          <a:xfrm>
            <a:off x="0" y="1600200"/>
            <a:ext cx="8686800" cy="5069160"/>
          </a:xfrm>
        </p:spPr>
        <p:txBody>
          <a:bodyPr>
            <a:normAutofit fontScale="77500" lnSpcReduction="20000"/>
          </a:bodyPr>
          <a:lstStyle/>
          <a:p>
            <a:r>
              <a:rPr lang="ja-JP" altLang="ja-JP" dirty="0" smtClean="0"/>
              <a:t>宿泊行政に関しては、</a:t>
            </a:r>
            <a:r>
              <a:rPr lang="en-US" altLang="ja-JP" dirty="0" smtClean="0"/>
              <a:t>1996</a:t>
            </a:r>
            <a:r>
              <a:rPr lang="ja-JP" altLang="ja-JP" dirty="0" smtClean="0"/>
              <a:t>年の旅館業法の一部改正法により、旅館業を事業として所管する行政機関は旧厚生省ということ</a:t>
            </a:r>
            <a:r>
              <a:rPr lang="ja-JP" altLang="en-US" dirty="0" smtClean="0"/>
              <a:t>が改めて確認された</a:t>
            </a:r>
            <a:endParaRPr lang="ja-JP" altLang="ja-JP" dirty="0" smtClean="0"/>
          </a:p>
          <a:p>
            <a:r>
              <a:rPr lang="ja-JP" altLang="ja-JP" dirty="0" smtClean="0"/>
              <a:t>宿泊業を業として所管する行政機関は厚生労働省である</a:t>
            </a:r>
            <a:r>
              <a:rPr lang="ja-JP" altLang="en-US" dirty="0" smtClean="0"/>
              <a:t>ものの</a:t>
            </a:r>
            <a:r>
              <a:rPr lang="ja-JP" altLang="ja-JP" dirty="0" smtClean="0"/>
              <a:t>、観光産業に占める宿泊業のウェイトの高さを考えると、観光産業全体をトータルで考える行政機関が存在しないという意味では、</a:t>
            </a:r>
            <a:r>
              <a:rPr lang="en-US" altLang="ja-JP" dirty="0" smtClean="0"/>
              <a:t>1996</a:t>
            </a:r>
            <a:r>
              <a:rPr lang="ja-JP" altLang="ja-JP" dirty="0" smtClean="0"/>
              <a:t>年の旅館業法の改正後も状況は変わらず、宿泊施設を含めた総合的観光計画策定のための行政機関は未だ存在しない。</a:t>
            </a:r>
            <a:endParaRPr lang="en-US" altLang="ja-JP" dirty="0" smtClean="0"/>
          </a:p>
          <a:p>
            <a:r>
              <a:rPr lang="en-US" altLang="ja-JP" dirty="0" smtClean="0"/>
              <a:t>2000</a:t>
            </a:r>
            <a:r>
              <a:rPr lang="ja-JP" altLang="ja-JP" dirty="0" smtClean="0"/>
              <a:t>年観光担当大臣が設置されたが、具体的な法制度の裏づけがない点では、未だ変化がないといえる。</a:t>
            </a:r>
            <a:endParaRPr lang="en-US" altLang="ja-JP" dirty="0" smtClean="0"/>
          </a:p>
          <a:p>
            <a:r>
              <a:rPr lang="ja-JP" altLang="en-US" dirty="0" smtClean="0"/>
              <a:t>温泉法の改正よるフッ素・ホウ素排出基準強化問題、建築基準法改正による耐震基準の強化問題が、法律制定後に宿泊業界から実施をめぐり困難であることの陳情が寄せられたのも、所管官庁のあいまいさからくるものである</a:t>
            </a:r>
            <a:endParaRPr lang="ja-JP" altLang="ja-JP" dirty="0" smtClean="0"/>
          </a:p>
          <a:p>
            <a:endParaRPr kumimoji="1" lang="ja-JP" altLang="en-US" dirty="0"/>
          </a:p>
        </p:txBody>
      </p:sp>
    </p:spTree>
    <p:extLst>
      <p:ext uri="{BB962C8B-B14F-4D97-AF65-F5344CB8AC3E}">
        <p14:creationId xmlns:p14="http://schemas.microsoft.com/office/powerpoint/2010/main" val="3939430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lang="ja-JP" altLang="ja-JP" b="1" dirty="0" smtClean="0"/>
              <a:t>旅館業の定義　</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ja-JP" altLang="ja-JP" dirty="0" smtClean="0"/>
              <a:t>旅館業法第</a:t>
            </a:r>
            <a:r>
              <a:rPr lang="en-US" altLang="ja-JP" dirty="0" smtClean="0"/>
              <a:t>2</a:t>
            </a:r>
            <a:r>
              <a:rPr lang="ja-JP" altLang="ja-JP" dirty="0" smtClean="0"/>
              <a:t>条では、旅館業とは「宿泊料を受けて」「人を宿泊させる営業」と定義し、「宿泊」とは「寝具を使用して」ホテル・旅館等の「施設を利用することを言う」と規定している。政府の原案では「寝具を提供して」となっていたが、</a:t>
            </a:r>
            <a:r>
              <a:rPr lang="ja-JP" altLang="ja-JP" dirty="0" smtClean="0">
                <a:solidFill>
                  <a:srgbClr val="FF0000"/>
                </a:solidFill>
              </a:rPr>
              <a:t>寝具を持ち込む下宿</a:t>
            </a:r>
            <a:r>
              <a:rPr lang="ja-JP" altLang="ja-JP" dirty="0" smtClean="0"/>
              <a:t>も法の対象となっていることから、参議院で議員修正された。</a:t>
            </a:r>
          </a:p>
          <a:p>
            <a:r>
              <a:rPr lang="ja-JP" altLang="ja-JP" dirty="0" smtClean="0"/>
              <a:t>これに対して、外客誘致を目的とする国際観光ホテル整備法では、ホテル・旅館業とは、「人を宿泊及び</a:t>
            </a:r>
            <a:r>
              <a:rPr lang="ja-JP" altLang="ja-JP" dirty="0" smtClean="0">
                <a:solidFill>
                  <a:srgbClr val="FF0000"/>
                </a:solidFill>
              </a:rPr>
              <a:t>飲食</a:t>
            </a:r>
            <a:r>
              <a:rPr lang="ja-JP" altLang="ja-JP" dirty="0" smtClean="0"/>
              <a:t>させる営業をいう」と定義し、宿泊のみならず飲食サービスの提供を加えている（同法施行規則第</a:t>
            </a:r>
            <a:r>
              <a:rPr lang="en-US" altLang="ja-JP" dirty="0" smtClean="0"/>
              <a:t>4</a:t>
            </a:r>
            <a:r>
              <a:rPr lang="ja-JP" altLang="ja-JP" dirty="0" smtClean="0"/>
              <a:t>条第</a:t>
            </a:r>
            <a:r>
              <a:rPr lang="en-US" altLang="ja-JP" dirty="0" smtClean="0"/>
              <a:t>3</a:t>
            </a:r>
            <a:r>
              <a:rPr lang="ja-JP" altLang="ja-JP" dirty="0" smtClean="0"/>
              <a:t>項第</a:t>
            </a:r>
            <a:r>
              <a:rPr lang="en-US" altLang="ja-JP" dirty="0" smtClean="0"/>
              <a:t>9</a:t>
            </a:r>
            <a:r>
              <a:rPr lang="ja-JP" altLang="ja-JP" dirty="0" smtClean="0"/>
              <a:t>号では、登録要件として「</a:t>
            </a:r>
            <a:r>
              <a:rPr lang="ja-JP" altLang="ja-JP" dirty="0" smtClean="0">
                <a:solidFill>
                  <a:srgbClr val="FF0000"/>
                </a:solidFill>
              </a:rPr>
              <a:t>洋式の朝食が提供できること</a:t>
            </a:r>
            <a:r>
              <a:rPr lang="ja-JP" altLang="ja-JP" dirty="0" smtClean="0"/>
              <a:t>」と規定）ものの商法</a:t>
            </a:r>
            <a:r>
              <a:rPr lang="en-US" altLang="ja-JP" dirty="0" smtClean="0"/>
              <a:t>778</a:t>
            </a:r>
            <a:r>
              <a:rPr lang="ja-JP" altLang="ja-JP" dirty="0" smtClean="0"/>
              <a:t>条に相当するような食事提供義務までは規定していない。</a:t>
            </a:r>
          </a:p>
          <a:p>
            <a:endParaRPr lang="ja-JP" altLang="ja-JP" dirty="0" smtClean="0"/>
          </a:p>
          <a:p>
            <a:endParaRPr kumimoji="1" lang="ja-JP" altLang="en-US" dirty="0"/>
          </a:p>
        </p:txBody>
      </p:sp>
    </p:spTree>
    <p:extLst>
      <p:ext uri="{BB962C8B-B14F-4D97-AF65-F5344CB8AC3E}">
        <p14:creationId xmlns:p14="http://schemas.microsoft.com/office/powerpoint/2010/main" val="5181436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lstStyle/>
          <a:p>
            <a:r>
              <a:rPr lang="ja-JP" altLang="ja-JP" dirty="0" smtClean="0"/>
              <a:t>建物賃貸業</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lang="ja-JP" altLang="ja-JP" dirty="0" smtClean="0"/>
              <a:t>旅館業は「人を宿泊させる」ことであり、生活の本拠を置くような場合，例えばアパートや間借部屋などは建物賃貸業（貸室業・貸家業）であって旅館業には含まれない</a:t>
            </a:r>
            <a:endParaRPr lang="en-US" altLang="ja-JP" dirty="0" smtClean="0"/>
          </a:p>
          <a:p>
            <a:r>
              <a:rPr lang="ja-JP" altLang="ja-JP" dirty="0" smtClean="0"/>
              <a:t>宿泊とは非日常性のものであり、間借り等の日常性のあるのものとは区別されるべきであるが、旅館業法は沿革的な理由等により日常性の</a:t>
            </a:r>
            <a:r>
              <a:rPr lang="ja-JP" altLang="ja-JP" dirty="0" err="1" smtClean="0"/>
              <a:t>あるの</a:t>
            </a:r>
            <a:r>
              <a:rPr lang="ja-JP" altLang="ja-JP" dirty="0" smtClean="0"/>
              <a:t>ものを対象とする下宿営業にも適用される点において、不徹底な面を有している。</a:t>
            </a:r>
          </a:p>
        </p:txBody>
      </p:sp>
    </p:spTree>
    <p:extLst>
      <p:ext uri="{BB962C8B-B14F-4D97-AF65-F5344CB8AC3E}">
        <p14:creationId xmlns:p14="http://schemas.microsoft.com/office/powerpoint/2010/main" val="629373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ln w="28575">
            <a:solidFill>
              <a:schemeClr val="tx1">
                <a:lumMod val="95000"/>
                <a:lumOff val="5000"/>
              </a:schemeClr>
            </a:solidFill>
          </a:ln>
        </p:spPr>
        <p:txBody>
          <a:bodyPr>
            <a:normAutofit fontScale="90000"/>
          </a:bodyPr>
          <a:lstStyle/>
          <a:p>
            <a:r>
              <a:rPr kumimoji="1" lang="ja-JP" altLang="en-US" dirty="0" smtClean="0"/>
              <a:t>　</a:t>
            </a:r>
            <a:r>
              <a:rPr kumimoji="1" lang="ja-JP" altLang="en-US" dirty="0" smtClean="0"/>
              <a:t>Ａｉｒｂｎｂ（民泊）誕生</a:t>
            </a:r>
            <a:r>
              <a:rPr kumimoji="1" lang="ja-JP" altLang="en-US" dirty="0" smtClean="0"/>
              <a:t>の背景</a:t>
            </a:r>
            <a:r>
              <a:rPr kumimoji="1" lang="en-US" altLang="ja-JP" dirty="0" smtClean="0"/>
              <a:t/>
            </a:r>
            <a:br>
              <a:rPr kumimoji="1" lang="en-US" altLang="ja-JP" dirty="0" smtClean="0"/>
            </a:br>
            <a:r>
              <a:rPr kumimoji="1" lang="ja-JP" altLang="en-US" sz="3600" dirty="0" smtClean="0"/>
              <a:t>～</a:t>
            </a:r>
            <a:r>
              <a:rPr lang="ja-JP" altLang="en-US" sz="3600" dirty="0" smtClean="0"/>
              <a:t>住と宿の相対化～</a:t>
            </a:r>
            <a:endParaRPr kumimoji="1" lang="ja-JP" altLang="en-US" sz="3600" dirty="0"/>
          </a:p>
        </p:txBody>
      </p:sp>
      <p:sp>
        <p:nvSpPr>
          <p:cNvPr id="4" name="正方形/長方形 3"/>
          <p:cNvSpPr/>
          <p:nvPr/>
        </p:nvSpPr>
        <p:spPr>
          <a:xfrm>
            <a:off x="683568" y="4653136"/>
            <a:ext cx="2736304" cy="79208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800" dirty="0">
                <a:solidFill>
                  <a:schemeClr val="tx1">
                    <a:lumMod val="95000"/>
                    <a:lumOff val="5000"/>
                  </a:schemeClr>
                </a:solidFill>
              </a:rPr>
              <a:t>居</a:t>
            </a:r>
            <a:r>
              <a:rPr kumimoji="1" lang="ja-JP" altLang="en-US" sz="4800" dirty="0" smtClean="0">
                <a:solidFill>
                  <a:schemeClr val="tx1">
                    <a:lumMod val="95000"/>
                    <a:lumOff val="5000"/>
                  </a:schemeClr>
                </a:solidFill>
              </a:rPr>
              <a:t>所</a:t>
            </a:r>
            <a:endParaRPr kumimoji="1" lang="ja-JP" altLang="en-US" sz="4800" dirty="0">
              <a:solidFill>
                <a:schemeClr val="tx1">
                  <a:lumMod val="95000"/>
                  <a:lumOff val="5000"/>
                </a:schemeClr>
              </a:solidFill>
            </a:endParaRPr>
          </a:p>
        </p:txBody>
      </p:sp>
      <p:sp>
        <p:nvSpPr>
          <p:cNvPr id="5" name="正方形/長方形 4"/>
          <p:cNvSpPr/>
          <p:nvPr/>
        </p:nvSpPr>
        <p:spPr>
          <a:xfrm>
            <a:off x="251520" y="2204864"/>
            <a:ext cx="2736304" cy="1440160"/>
          </a:xfrm>
          <a:prstGeom prst="rect">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tx1">
                    <a:lumMod val="95000"/>
                    <a:lumOff val="5000"/>
                  </a:schemeClr>
                </a:solidFill>
              </a:rPr>
              <a:t>宿所</a:t>
            </a:r>
            <a:endParaRPr kumimoji="1" lang="en-US" altLang="ja-JP" sz="4800" dirty="0" smtClean="0">
              <a:solidFill>
                <a:schemeClr val="tx1">
                  <a:lumMod val="95000"/>
                  <a:lumOff val="5000"/>
                </a:schemeClr>
              </a:solidFill>
            </a:endParaRPr>
          </a:p>
          <a:p>
            <a:pPr algn="ctr"/>
            <a:endParaRPr kumimoji="1" lang="ja-JP" altLang="en-US" sz="4800" dirty="0">
              <a:solidFill>
                <a:schemeClr val="tx1">
                  <a:lumMod val="95000"/>
                  <a:lumOff val="5000"/>
                </a:schemeClr>
              </a:solidFill>
            </a:endParaRPr>
          </a:p>
        </p:txBody>
      </p:sp>
      <p:sp>
        <p:nvSpPr>
          <p:cNvPr id="6" name="テキスト ボックス 5"/>
          <p:cNvSpPr txBox="1"/>
          <p:nvPr/>
        </p:nvSpPr>
        <p:spPr>
          <a:xfrm>
            <a:off x="4283968" y="2300679"/>
            <a:ext cx="2304256" cy="1200329"/>
          </a:xfrm>
          <a:prstGeom prst="rect">
            <a:avLst/>
          </a:prstGeom>
          <a:noFill/>
          <a:ln w="28575">
            <a:solidFill>
              <a:srgbClr val="C00000"/>
            </a:solidFill>
          </a:ln>
        </p:spPr>
        <p:txBody>
          <a:bodyPr wrap="square" rtlCol="0">
            <a:spAutoFit/>
          </a:bodyPr>
          <a:lstStyle/>
          <a:p>
            <a:pPr algn="ctr"/>
            <a:r>
              <a:rPr kumimoji="1" lang="ja-JP" altLang="en-US" sz="3600" dirty="0" smtClean="0"/>
              <a:t>下宿</a:t>
            </a:r>
            <a:endParaRPr kumimoji="1" lang="en-US" altLang="ja-JP" sz="3600" dirty="0" smtClean="0"/>
          </a:p>
          <a:p>
            <a:pPr algn="ctr"/>
            <a:r>
              <a:rPr kumimoji="1" lang="ja-JP" altLang="en-US" sz="3600" dirty="0" smtClean="0"/>
              <a:t>簡易宿所</a:t>
            </a:r>
            <a:endParaRPr kumimoji="1" lang="ja-JP" altLang="en-US" sz="3600" dirty="0"/>
          </a:p>
        </p:txBody>
      </p:sp>
      <p:sp>
        <p:nvSpPr>
          <p:cNvPr id="7" name="テキスト ボックス 6"/>
          <p:cNvSpPr txBox="1"/>
          <p:nvPr/>
        </p:nvSpPr>
        <p:spPr>
          <a:xfrm>
            <a:off x="413334" y="2996952"/>
            <a:ext cx="2430474" cy="584775"/>
          </a:xfrm>
          <a:prstGeom prst="rect">
            <a:avLst/>
          </a:prstGeom>
          <a:noFill/>
        </p:spPr>
        <p:txBody>
          <a:bodyPr wrap="none" rtlCol="0">
            <a:spAutoFit/>
          </a:bodyPr>
          <a:lstStyle/>
          <a:p>
            <a:r>
              <a:rPr kumimoji="1" lang="ja-JP" altLang="en-US" sz="3200" dirty="0" smtClean="0"/>
              <a:t>ホテル、旅館</a:t>
            </a:r>
            <a:endParaRPr kumimoji="1" lang="ja-JP" altLang="en-US" sz="3200" dirty="0"/>
          </a:p>
        </p:txBody>
      </p:sp>
      <p:sp>
        <p:nvSpPr>
          <p:cNvPr id="8" name="テキスト ボックス 7"/>
          <p:cNvSpPr txBox="1"/>
          <p:nvPr/>
        </p:nvSpPr>
        <p:spPr>
          <a:xfrm>
            <a:off x="2455892" y="2636912"/>
            <a:ext cx="2332132" cy="923330"/>
          </a:xfrm>
          <a:prstGeom prst="rect">
            <a:avLst/>
          </a:prstGeom>
          <a:noFill/>
          <a:ln w="12700">
            <a:noFill/>
          </a:ln>
        </p:spPr>
        <p:txBody>
          <a:bodyPr wrap="square" rtlCol="0">
            <a:spAutoFit/>
          </a:bodyPr>
          <a:lstStyle/>
          <a:p>
            <a:pPr algn="ctr"/>
            <a:r>
              <a:rPr kumimoji="1" lang="ja-JP" altLang="en-US" dirty="0" smtClean="0">
                <a:solidFill>
                  <a:srgbClr val="FF0000"/>
                </a:solidFill>
              </a:rPr>
              <a:t>旅館業法</a:t>
            </a:r>
            <a:endParaRPr kumimoji="1" lang="en-US" altLang="ja-JP" dirty="0" smtClean="0">
              <a:solidFill>
                <a:srgbClr val="FF0000"/>
              </a:solidFill>
            </a:endParaRPr>
          </a:p>
          <a:p>
            <a:pPr algn="ctr"/>
            <a:r>
              <a:rPr lang="ja-JP" altLang="en-US" dirty="0" smtClean="0">
                <a:solidFill>
                  <a:srgbClr val="FF0000"/>
                </a:solidFill>
              </a:rPr>
              <a:t>（有償）</a:t>
            </a:r>
            <a:endParaRPr lang="en-US" altLang="ja-JP" dirty="0" smtClean="0">
              <a:solidFill>
                <a:srgbClr val="FF0000"/>
              </a:solidFill>
            </a:endParaRPr>
          </a:p>
          <a:p>
            <a:pPr algn="ctr"/>
            <a:r>
              <a:rPr kumimoji="1" lang="ja-JP" altLang="en-US" dirty="0" smtClean="0">
                <a:solidFill>
                  <a:srgbClr val="FF0000"/>
                </a:solidFill>
              </a:rPr>
              <a:t>住宿混在</a:t>
            </a:r>
            <a:endParaRPr kumimoji="1" lang="ja-JP" altLang="en-US" dirty="0">
              <a:solidFill>
                <a:srgbClr val="FF0000"/>
              </a:solidFill>
            </a:endParaRPr>
          </a:p>
        </p:txBody>
      </p:sp>
      <p:sp>
        <p:nvSpPr>
          <p:cNvPr id="10" name="テキスト ボックス 9"/>
          <p:cNvSpPr txBox="1"/>
          <p:nvPr/>
        </p:nvSpPr>
        <p:spPr>
          <a:xfrm>
            <a:off x="4635981" y="4365104"/>
            <a:ext cx="3464411" cy="830997"/>
          </a:xfrm>
          <a:prstGeom prst="rect">
            <a:avLst/>
          </a:prstGeom>
          <a:noFill/>
          <a:ln w="28575">
            <a:solidFill>
              <a:srgbClr val="C00000"/>
            </a:solidFill>
          </a:ln>
        </p:spPr>
        <p:txBody>
          <a:bodyPr wrap="none" rtlCol="0">
            <a:spAutoFit/>
          </a:bodyPr>
          <a:lstStyle/>
          <a:p>
            <a:pPr algn="ctr"/>
            <a:r>
              <a:rPr kumimoji="1" lang="ja-JP" altLang="en-US" sz="2400" dirty="0" smtClean="0"/>
              <a:t>不動産賃貸</a:t>
            </a:r>
            <a:endParaRPr kumimoji="1" lang="en-US" altLang="ja-JP" sz="2400" dirty="0" smtClean="0"/>
          </a:p>
          <a:p>
            <a:pPr algn="ctr"/>
            <a:r>
              <a:rPr lang="ja-JP" altLang="en-US" sz="2400" dirty="0" smtClean="0"/>
              <a:t>マンション</a:t>
            </a:r>
            <a:r>
              <a:rPr lang="ja-JP" altLang="en-US" sz="2400" dirty="0"/>
              <a:t>、コンドミニアム</a:t>
            </a:r>
            <a:endParaRPr kumimoji="1" lang="ja-JP" altLang="en-US" sz="2400" dirty="0"/>
          </a:p>
        </p:txBody>
      </p:sp>
      <p:sp>
        <p:nvSpPr>
          <p:cNvPr id="11" name="テキスト ボックス 10"/>
          <p:cNvSpPr txBox="1"/>
          <p:nvPr/>
        </p:nvSpPr>
        <p:spPr>
          <a:xfrm>
            <a:off x="7956376" y="2564904"/>
            <a:ext cx="461665" cy="1246495"/>
          </a:xfrm>
          <a:prstGeom prst="rect">
            <a:avLst/>
          </a:prstGeom>
          <a:noFill/>
          <a:ln w="12700">
            <a:noFill/>
          </a:ln>
        </p:spPr>
        <p:txBody>
          <a:bodyPr vert="eaVert" wrap="none" rtlCol="0">
            <a:spAutoFit/>
          </a:bodyPr>
          <a:lstStyle/>
          <a:p>
            <a:r>
              <a:rPr lang="ja-JP" altLang="en-US" dirty="0" smtClean="0"/>
              <a:t>定期借家権</a:t>
            </a:r>
            <a:endParaRPr kumimoji="1" lang="ja-JP" altLang="en-US" dirty="0"/>
          </a:p>
        </p:txBody>
      </p:sp>
      <p:sp>
        <p:nvSpPr>
          <p:cNvPr id="12" name="下カーブ矢印 11"/>
          <p:cNvSpPr/>
          <p:nvPr/>
        </p:nvSpPr>
        <p:spPr>
          <a:xfrm flipV="1">
            <a:off x="7092280" y="1196752"/>
            <a:ext cx="1224136" cy="4680520"/>
          </a:xfrm>
          <a:prstGeom prst="curvedDownArrow">
            <a:avLst/>
          </a:prstGeom>
          <a:noFill/>
          <a:ln w="3175">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上矢印吹き出し 13"/>
          <p:cNvSpPr/>
          <p:nvPr/>
        </p:nvSpPr>
        <p:spPr>
          <a:xfrm>
            <a:off x="251520" y="5682952"/>
            <a:ext cx="3600400" cy="914400"/>
          </a:xfrm>
          <a:prstGeom prst="upArrowCallout">
            <a:avLst>
              <a:gd name="adj1" fmla="val 50000"/>
              <a:gd name="adj2" fmla="val 167254"/>
              <a:gd name="adj3" fmla="val 25000"/>
              <a:gd name="adj4" fmla="val 5934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lumMod val="95000"/>
                    <a:lumOff val="5000"/>
                  </a:schemeClr>
                </a:solidFill>
              </a:rPr>
              <a:t>定住社会の誕生</a:t>
            </a:r>
            <a:endParaRPr kumimoji="1" lang="ja-JP" altLang="en-US" sz="3200" dirty="0">
              <a:solidFill>
                <a:schemeClr val="tx1">
                  <a:lumMod val="95000"/>
                  <a:lumOff val="5000"/>
                </a:schemeClr>
              </a:solidFill>
            </a:endParaRPr>
          </a:p>
        </p:txBody>
      </p:sp>
      <p:sp>
        <p:nvSpPr>
          <p:cNvPr id="15" name="上矢印 14"/>
          <p:cNvSpPr/>
          <p:nvPr/>
        </p:nvSpPr>
        <p:spPr>
          <a:xfrm>
            <a:off x="1043608" y="3815329"/>
            <a:ext cx="2016224" cy="621783"/>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旅行</a:t>
            </a:r>
            <a:endParaRPr kumimoji="1" lang="ja-JP" altLang="en-US" dirty="0">
              <a:solidFill>
                <a:schemeClr val="tx1">
                  <a:lumMod val="95000"/>
                  <a:lumOff val="5000"/>
                </a:schemeClr>
              </a:solidFill>
            </a:endParaRPr>
          </a:p>
        </p:txBody>
      </p:sp>
      <p:sp>
        <p:nvSpPr>
          <p:cNvPr id="16" name="右矢印 15"/>
          <p:cNvSpPr/>
          <p:nvPr/>
        </p:nvSpPr>
        <p:spPr>
          <a:xfrm>
            <a:off x="3779912" y="5301208"/>
            <a:ext cx="1008112" cy="936104"/>
          </a:xfrm>
          <a:prstGeom prst="righ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持つ</a:t>
            </a:r>
            <a:endParaRPr kumimoji="1" lang="ja-JP" altLang="en-US" dirty="0">
              <a:solidFill>
                <a:schemeClr val="tx1">
                  <a:lumMod val="95000"/>
                  <a:lumOff val="5000"/>
                </a:schemeClr>
              </a:solidFill>
            </a:endParaRPr>
          </a:p>
        </p:txBody>
      </p:sp>
      <p:sp>
        <p:nvSpPr>
          <p:cNvPr id="17" name="右矢印 16"/>
          <p:cNvSpPr/>
          <p:nvPr/>
        </p:nvSpPr>
        <p:spPr>
          <a:xfrm>
            <a:off x="3707904" y="4221088"/>
            <a:ext cx="1080120" cy="936104"/>
          </a:xfrm>
          <a:prstGeom prst="righ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借りる</a:t>
            </a:r>
            <a:endParaRPr kumimoji="1" lang="ja-JP" altLang="en-US" dirty="0">
              <a:solidFill>
                <a:schemeClr val="tx1">
                  <a:lumMod val="95000"/>
                  <a:lumOff val="5000"/>
                </a:schemeClr>
              </a:solidFill>
            </a:endParaRPr>
          </a:p>
        </p:txBody>
      </p:sp>
      <p:sp>
        <p:nvSpPr>
          <p:cNvPr id="18" name="正方形/長方形 17"/>
          <p:cNvSpPr/>
          <p:nvPr/>
        </p:nvSpPr>
        <p:spPr>
          <a:xfrm>
            <a:off x="4932040" y="5805264"/>
            <a:ext cx="2160240" cy="79208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lumMod val="95000"/>
                    <a:lumOff val="5000"/>
                  </a:schemeClr>
                </a:solidFill>
              </a:rPr>
              <a:t>持ち家政策</a:t>
            </a:r>
            <a:endParaRPr kumimoji="1" lang="ja-JP" altLang="en-US" sz="3200" dirty="0">
              <a:solidFill>
                <a:schemeClr val="tx1">
                  <a:lumMod val="95000"/>
                  <a:lumOff val="5000"/>
                </a:schemeClr>
              </a:solidFill>
            </a:endParaRPr>
          </a:p>
        </p:txBody>
      </p:sp>
      <p:sp>
        <p:nvSpPr>
          <p:cNvPr id="19" name="正方形/長方形 18"/>
          <p:cNvSpPr/>
          <p:nvPr/>
        </p:nvSpPr>
        <p:spPr>
          <a:xfrm>
            <a:off x="8316416" y="4392488"/>
            <a:ext cx="720080" cy="242088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800" dirty="0" smtClean="0">
                <a:solidFill>
                  <a:schemeClr val="tx1">
                    <a:lumMod val="95000"/>
                    <a:lumOff val="5000"/>
                  </a:schemeClr>
                </a:solidFill>
              </a:rPr>
              <a:t>空き家問題</a:t>
            </a:r>
            <a:endParaRPr kumimoji="1" lang="ja-JP" altLang="en-US" sz="2800" dirty="0">
              <a:solidFill>
                <a:schemeClr val="tx1">
                  <a:lumMod val="95000"/>
                  <a:lumOff val="5000"/>
                </a:schemeClr>
              </a:solidFill>
            </a:endParaRPr>
          </a:p>
        </p:txBody>
      </p:sp>
      <p:sp>
        <p:nvSpPr>
          <p:cNvPr id="20" name="右矢印 19"/>
          <p:cNvSpPr/>
          <p:nvPr/>
        </p:nvSpPr>
        <p:spPr>
          <a:xfrm>
            <a:off x="7164288" y="5652864"/>
            <a:ext cx="1224136" cy="1088504"/>
          </a:xfrm>
          <a:prstGeom prst="rightArrow">
            <a:avLst/>
          </a:prstGeom>
          <a:no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lumMod val="95000"/>
                    <a:lumOff val="5000"/>
                  </a:schemeClr>
                </a:solidFill>
              </a:rPr>
              <a:t>高齢化社会</a:t>
            </a:r>
            <a:endParaRPr kumimoji="1" lang="ja-JP" altLang="en-US" dirty="0">
              <a:solidFill>
                <a:schemeClr val="tx1">
                  <a:lumMod val="95000"/>
                  <a:lumOff val="5000"/>
                </a:schemeClr>
              </a:solidFill>
            </a:endParaRPr>
          </a:p>
        </p:txBody>
      </p:sp>
      <p:sp>
        <p:nvSpPr>
          <p:cNvPr id="21" name="角丸四角形 20"/>
          <p:cNvSpPr/>
          <p:nvPr/>
        </p:nvSpPr>
        <p:spPr>
          <a:xfrm>
            <a:off x="35496" y="2060848"/>
            <a:ext cx="6912768" cy="1728192"/>
          </a:xfrm>
          <a:prstGeom prst="round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上矢印 21"/>
          <p:cNvSpPr/>
          <p:nvPr/>
        </p:nvSpPr>
        <p:spPr>
          <a:xfrm>
            <a:off x="7668344" y="2060848"/>
            <a:ext cx="1043608" cy="2232248"/>
          </a:xfrm>
          <a:prstGeom prst="up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652120" y="1527175"/>
            <a:ext cx="3334567" cy="461665"/>
          </a:xfrm>
          <a:prstGeom prst="rect">
            <a:avLst/>
          </a:prstGeom>
          <a:noFill/>
          <a:ln w="28575">
            <a:solidFill>
              <a:srgbClr val="C00000"/>
            </a:solidFill>
          </a:ln>
        </p:spPr>
        <p:txBody>
          <a:bodyPr wrap="none" rtlCol="0">
            <a:spAutoFit/>
          </a:bodyPr>
          <a:lstStyle/>
          <a:p>
            <a:pPr algn="ctr"/>
            <a:r>
              <a:rPr kumimoji="1" lang="ja-JP" altLang="en-US" sz="2400" dirty="0" smtClean="0"/>
              <a:t>ウィークリーマンション等</a:t>
            </a:r>
            <a:endParaRPr kumimoji="1" lang="ja-JP" altLang="en-US" sz="2400" dirty="0"/>
          </a:p>
        </p:txBody>
      </p:sp>
    </p:spTree>
    <p:extLst>
      <p:ext uri="{BB962C8B-B14F-4D97-AF65-F5344CB8AC3E}">
        <p14:creationId xmlns:p14="http://schemas.microsoft.com/office/powerpoint/2010/main" val="671442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w="57150">
            <a:solidFill>
              <a:schemeClr val="tx1">
                <a:lumMod val="95000"/>
                <a:lumOff val="5000"/>
              </a:schemeClr>
            </a:solidFill>
          </a:ln>
        </p:spPr>
        <p:txBody>
          <a:bodyPr/>
          <a:lstStyle/>
          <a:p>
            <a:r>
              <a:rPr lang="ja-JP" altLang="ja-JP" dirty="0" smtClean="0"/>
              <a:t>宿泊料</a:t>
            </a:r>
            <a:endParaRPr kumimoji="1" lang="ja-JP" altLang="en-US" dirty="0"/>
          </a:p>
        </p:txBody>
      </p:sp>
      <p:sp>
        <p:nvSpPr>
          <p:cNvPr id="3" name="コンテンツ プレースホルダ 2"/>
          <p:cNvSpPr>
            <a:spLocks noGrp="1"/>
          </p:cNvSpPr>
          <p:nvPr>
            <p:ph idx="1"/>
          </p:nvPr>
        </p:nvSpPr>
        <p:spPr>
          <a:xfrm>
            <a:off x="251520" y="1340768"/>
            <a:ext cx="8892480" cy="5904656"/>
          </a:xfrm>
        </p:spPr>
        <p:txBody>
          <a:bodyPr>
            <a:normAutofit fontScale="85000" lnSpcReduction="10000"/>
          </a:bodyPr>
          <a:lstStyle/>
          <a:p>
            <a:r>
              <a:rPr lang="ja-JP" altLang="ja-JP" dirty="0" smtClean="0"/>
              <a:t>また、「宿泊料を受けること」が要件となっており、有償性が前提となっている。宿泊料は「名目の</a:t>
            </a:r>
            <a:r>
              <a:rPr lang="ja-JP" altLang="ja-JP" dirty="0" err="1" smtClean="0"/>
              <a:t>い</a:t>
            </a:r>
            <a:r>
              <a:rPr lang="ja-JP" altLang="ja-JP" dirty="0" smtClean="0"/>
              <a:t>かんを問わず実質的に寝具や部屋の使用料とみなされるものは含まれる。</a:t>
            </a:r>
            <a:endParaRPr lang="en-US" altLang="ja-JP" dirty="0" smtClean="0"/>
          </a:p>
          <a:p>
            <a:r>
              <a:rPr lang="ja-JP" altLang="ja-JP" dirty="0" smtClean="0"/>
              <a:t>例えば，休憩料はもちろん，寝具賃貸料，寝具等のクリーニング代，光熱水道費，室内清掃費も宿泊料とみなされる。</a:t>
            </a:r>
            <a:endParaRPr lang="en-US" altLang="ja-JP" dirty="0" smtClean="0"/>
          </a:p>
          <a:p>
            <a:r>
              <a:rPr lang="ja-JP" altLang="ja-JP" dirty="0" smtClean="0"/>
              <a:t>また，宿泊施設付きの研修施設（セミナーハウス）等が研修費を徴収している場合も，例えば当該施設で宿泊しないものも含め研修費は同じとするなど当該研修費の中に宿泊料相当のものが含まれないことが明白でない限り研修費には宿泊料が含まれると推定される。</a:t>
            </a:r>
            <a:endParaRPr lang="en-US" altLang="ja-JP" dirty="0" smtClean="0"/>
          </a:p>
          <a:p>
            <a:r>
              <a:rPr lang="ja-JP" altLang="ja-JP" dirty="0" smtClean="0"/>
              <a:t>ただし</a:t>
            </a:r>
            <a:r>
              <a:rPr lang="en-US" altLang="ja-JP" dirty="0" smtClean="0"/>
              <a:t>,</a:t>
            </a:r>
            <a:r>
              <a:rPr lang="ja-JP" altLang="ja-JP" dirty="0" smtClean="0"/>
              <a:t>食費やテレビ･ワープロ使用料など必ずしも宿泊に付随しないサービスの対価は宿泊料には含まれないとされる」とされるが、有償無償の判断も法的判断であるとすると、前記解釈は広すぎる印象が否めない。</a:t>
            </a:r>
          </a:p>
          <a:p>
            <a:endParaRPr kumimoji="1" lang="ja-JP" altLang="en-US" dirty="0"/>
          </a:p>
        </p:txBody>
      </p:sp>
    </p:spTree>
    <p:extLst>
      <p:ext uri="{BB962C8B-B14F-4D97-AF65-F5344CB8AC3E}">
        <p14:creationId xmlns:p14="http://schemas.microsoft.com/office/powerpoint/2010/main" val="3310514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429000" y="2241550"/>
            <a:ext cx="3429000" cy="2286000"/>
          </a:xfrm>
          <a:prstGeom prst="rect">
            <a:avLst/>
          </a:prstGeom>
          <a:noFill/>
          <a:ln w="9525">
            <a:solidFill>
              <a:schemeClr val="tx1"/>
            </a:solidFill>
            <a:miter lim="800000"/>
            <a:headEnd/>
            <a:tailEnd/>
          </a:ln>
          <a:effectLst/>
        </p:spPr>
        <p:txBody>
          <a:bodyPr wrap="none" anchor="ctr"/>
          <a:lstStyle/>
          <a:p>
            <a:endParaRPr lang="ja-JP" altLang="en-US"/>
          </a:p>
        </p:txBody>
      </p:sp>
      <p:sp>
        <p:nvSpPr>
          <p:cNvPr id="17411" name="Line 3"/>
          <p:cNvSpPr>
            <a:spLocks noChangeShapeType="1"/>
          </p:cNvSpPr>
          <p:nvPr/>
        </p:nvSpPr>
        <p:spPr bwMode="auto">
          <a:xfrm flipH="1">
            <a:off x="3429000" y="3384550"/>
            <a:ext cx="4267200" cy="0"/>
          </a:xfrm>
          <a:prstGeom prst="line">
            <a:avLst/>
          </a:prstGeom>
          <a:noFill/>
          <a:ln w="9525">
            <a:solidFill>
              <a:schemeClr val="tx1"/>
            </a:solidFill>
            <a:round/>
            <a:headEnd/>
            <a:tailEnd/>
          </a:ln>
          <a:effectLst/>
        </p:spPr>
        <p:txBody>
          <a:bodyPr wrap="none" anchor="ctr"/>
          <a:lstStyle/>
          <a:p>
            <a:endParaRPr lang="ja-JP" altLang="en-US"/>
          </a:p>
        </p:txBody>
      </p:sp>
      <p:sp>
        <p:nvSpPr>
          <p:cNvPr id="17412" name="Text Box 4"/>
          <p:cNvSpPr txBox="1">
            <a:spLocks noChangeArrowheads="1"/>
          </p:cNvSpPr>
          <p:nvPr/>
        </p:nvSpPr>
        <p:spPr bwMode="auto">
          <a:xfrm>
            <a:off x="4676775" y="2873375"/>
            <a:ext cx="923925" cy="941388"/>
          </a:xfrm>
          <a:prstGeom prst="rect">
            <a:avLst/>
          </a:prstGeom>
          <a:noFill/>
          <a:ln w="9525">
            <a:solidFill>
              <a:schemeClr val="tx1"/>
            </a:solidFill>
            <a:prstDash val="dash"/>
            <a:miter lim="800000"/>
            <a:headEnd/>
            <a:tailEnd/>
          </a:ln>
          <a:effectLst/>
        </p:spPr>
        <p:txBody>
          <a:bodyPr vert="eaVert" wrap="none">
            <a:spAutoFit/>
          </a:bodyPr>
          <a:lstStyle/>
          <a:p>
            <a:pPr algn="ctr"/>
            <a:r>
              <a:rPr lang="ja-JP" altLang="en-US" sz="2400">
                <a:latin typeface="Times New Roman" pitchFamily="18" charset="0"/>
              </a:rPr>
              <a:t>旅館</a:t>
            </a:r>
          </a:p>
          <a:p>
            <a:pPr algn="ctr"/>
            <a:r>
              <a:rPr lang="ja-JP" altLang="en-US" sz="2400">
                <a:latin typeface="Times New Roman" pitchFamily="18" charset="0"/>
              </a:rPr>
              <a:t>ホテル</a:t>
            </a:r>
          </a:p>
        </p:txBody>
      </p:sp>
      <p:sp>
        <p:nvSpPr>
          <p:cNvPr id="17413" name="Oval 5"/>
          <p:cNvSpPr>
            <a:spLocks noChangeArrowheads="1"/>
          </p:cNvSpPr>
          <p:nvPr/>
        </p:nvSpPr>
        <p:spPr bwMode="auto">
          <a:xfrm>
            <a:off x="3276600" y="1555750"/>
            <a:ext cx="1219200" cy="609600"/>
          </a:xfrm>
          <a:prstGeom prst="ellipse">
            <a:avLst/>
          </a:prstGeom>
          <a:noFill/>
          <a:ln w="9525">
            <a:solidFill>
              <a:srgbClr val="FF0000"/>
            </a:solidFill>
            <a:round/>
            <a:headEnd/>
            <a:tailEnd/>
          </a:ln>
          <a:effectLst/>
        </p:spPr>
        <p:txBody>
          <a:bodyPr wrap="none" anchor="ctr"/>
          <a:lstStyle/>
          <a:p>
            <a:pPr algn="ctr"/>
            <a:r>
              <a:rPr lang="ja-JP" altLang="en-US" sz="2400">
                <a:solidFill>
                  <a:srgbClr val="FF0000"/>
                </a:solidFill>
                <a:latin typeface="Times New Roman" pitchFamily="18" charset="0"/>
              </a:rPr>
              <a:t>土産</a:t>
            </a:r>
          </a:p>
        </p:txBody>
      </p:sp>
      <p:sp>
        <p:nvSpPr>
          <p:cNvPr id="17414" name="Oval 6"/>
          <p:cNvSpPr>
            <a:spLocks noChangeArrowheads="1"/>
          </p:cNvSpPr>
          <p:nvPr/>
        </p:nvSpPr>
        <p:spPr bwMode="auto">
          <a:xfrm>
            <a:off x="2438400" y="1936750"/>
            <a:ext cx="1219200" cy="609600"/>
          </a:xfrm>
          <a:prstGeom prst="ellipse">
            <a:avLst/>
          </a:prstGeom>
          <a:noFill/>
          <a:ln w="9525">
            <a:solidFill>
              <a:srgbClr val="FF0000"/>
            </a:solidFill>
            <a:round/>
            <a:headEnd/>
            <a:tailEnd/>
          </a:ln>
          <a:effectLst/>
        </p:spPr>
        <p:txBody>
          <a:bodyPr wrap="none" anchor="ctr"/>
          <a:lstStyle/>
          <a:p>
            <a:pPr algn="ctr"/>
            <a:r>
              <a:rPr lang="ja-JP" altLang="en-US" sz="1600">
                <a:solidFill>
                  <a:srgbClr val="FF0000"/>
                </a:solidFill>
                <a:latin typeface="Times New Roman" pitchFamily="18" charset="0"/>
              </a:rPr>
              <a:t>有料テレビ</a:t>
            </a:r>
            <a:endParaRPr lang="ja-JP" altLang="en-US" sz="2400">
              <a:solidFill>
                <a:srgbClr val="FF0000"/>
              </a:solidFill>
              <a:latin typeface="Times New Roman" pitchFamily="18" charset="0"/>
            </a:endParaRPr>
          </a:p>
        </p:txBody>
      </p:sp>
      <p:sp>
        <p:nvSpPr>
          <p:cNvPr id="17415" name="Oval 7"/>
          <p:cNvSpPr>
            <a:spLocks noChangeArrowheads="1"/>
          </p:cNvSpPr>
          <p:nvPr/>
        </p:nvSpPr>
        <p:spPr bwMode="auto">
          <a:xfrm>
            <a:off x="5562600" y="1479550"/>
            <a:ext cx="1219200" cy="609600"/>
          </a:xfrm>
          <a:prstGeom prst="ellipse">
            <a:avLst/>
          </a:prstGeom>
          <a:noFill/>
          <a:ln w="9525">
            <a:solidFill>
              <a:srgbClr val="FF0000"/>
            </a:solidFill>
            <a:round/>
            <a:headEnd/>
            <a:tailEnd/>
          </a:ln>
          <a:effectLst/>
        </p:spPr>
        <p:txBody>
          <a:bodyPr wrap="none" anchor="ctr"/>
          <a:lstStyle/>
          <a:p>
            <a:pPr algn="ctr"/>
            <a:r>
              <a:rPr lang="ja-JP" altLang="en-US" sz="1600">
                <a:solidFill>
                  <a:srgbClr val="FF0000"/>
                </a:solidFill>
                <a:latin typeface="Times New Roman" pitchFamily="18" charset="0"/>
              </a:rPr>
              <a:t>アルコール</a:t>
            </a:r>
            <a:endParaRPr lang="ja-JP" altLang="en-US" sz="2400">
              <a:solidFill>
                <a:srgbClr val="FF0000"/>
              </a:solidFill>
              <a:latin typeface="Times New Roman" pitchFamily="18" charset="0"/>
            </a:endParaRPr>
          </a:p>
        </p:txBody>
      </p:sp>
      <p:sp>
        <p:nvSpPr>
          <p:cNvPr id="17416" name="Oval 8"/>
          <p:cNvSpPr>
            <a:spLocks noChangeArrowheads="1"/>
          </p:cNvSpPr>
          <p:nvPr/>
        </p:nvSpPr>
        <p:spPr bwMode="auto">
          <a:xfrm>
            <a:off x="6477000" y="1708150"/>
            <a:ext cx="1219200" cy="609600"/>
          </a:xfrm>
          <a:prstGeom prst="ellipse">
            <a:avLst/>
          </a:prstGeom>
          <a:noFill/>
          <a:ln w="9525">
            <a:solidFill>
              <a:srgbClr val="FF0000"/>
            </a:solidFill>
            <a:round/>
            <a:headEnd/>
            <a:tailEnd/>
          </a:ln>
          <a:effectLst/>
        </p:spPr>
        <p:txBody>
          <a:bodyPr wrap="none" anchor="ctr"/>
          <a:lstStyle/>
          <a:p>
            <a:pPr algn="ctr"/>
            <a:r>
              <a:rPr lang="ja-JP" altLang="en-US" sz="2400">
                <a:solidFill>
                  <a:srgbClr val="FF0000"/>
                </a:solidFill>
                <a:latin typeface="Times New Roman" pitchFamily="18" charset="0"/>
              </a:rPr>
              <a:t>タバコ</a:t>
            </a:r>
          </a:p>
        </p:txBody>
      </p:sp>
      <p:sp>
        <p:nvSpPr>
          <p:cNvPr id="17417" name="Oval 9"/>
          <p:cNvSpPr>
            <a:spLocks noChangeArrowheads="1"/>
          </p:cNvSpPr>
          <p:nvPr/>
        </p:nvSpPr>
        <p:spPr bwMode="auto">
          <a:xfrm>
            <a:off x="1600200" y="2851150"/>
            <a:ext cx="762000" cy="1416050"/>
          </a:xfrm>
          <a:prstGeom prst="ellipse">
            <a:avLst/>
          </a:prstGeom>
          <a:noFill/>
          <a:ln w="9525">
            <a:solidFill>
              <a:schemeClr val="tx1"/>
            </a:solidFill>
            <a:round/>
            <a:headEnd/>
            <a:tailEnd/>
          </a:ln>
          <a:effectLst/>
        </p:spPr>
        <p:txBody>
          <a:bodyPr vert="eaVert" wrap="none" anchor="ctr"/>
          <a:lstStyle/>
          <a:p>
            <a:pPr algn="ctr"/>
            <a:r>
              <a:rPr lang="ja-JP" altLang="en-US" sz="2400">
                <a:latin typeface="Times New Roman" pitchFamily="18" charset="0"/>
              </a:rPr>
              <a:t>宿泊料</a:t>
            </a:r>
            <a:endParaRPr lang="ja-JP" altLang="en-US" sz="1400">
              <a:latin typeface="Times New Roman" pitchFamily="18" charset="0"/>
            </a:endParaRPr>
          </a:p>
        </p:txBody>
      </p:sp>
      <p:sp>
        <p:nvSpPr>
          <p:cNvPr id="17418" name="AutoShape 10"/>
          <p:cNvSpPr>
            <a:spLocks noChangeArrowheads="1"/>
          </p:cNvSpPr>
          <p:nvPr/>
        </p:nvSpPr>
        <p:spPr bwMode="auto">
          <a:xfrm>
            <a:off x="2438400" y="3003550"/>
            <a:ext cx="976313" cy="762000"/>
          </a:xfrm>
          <a:prstGeom prst="rightArrow">
            <a:avLst>
              <a:gd name="adj1" fmla="val 50000"/>
              <a:gd name="adj2" fmla="val 32031"/>
            </a:avLst>
          </a:prstGeom>
          <a:noFill/>
          <a:ln w="9525">
            <a:solidFill>
              <a:schemeClr val="tx1"/>
            </a:solidFill>
            <a:miter lim="800000"/>
            <a:headEnd/>
            <a:tailEnd/>
          </a:ln>
          <a:effectLst/>
        </p:spPr>
        <p:txBody>
          <a:bodyPr wrap="none" anchor="ctr"/>
          <a:lstStyle/>
          <a:p>
            <a:pPr algn="ctr"/>
            <a:r>
              <a:rPr lang="ja-JP" altLang="en-US" sz="2400">
                <a:latin typeface="Times New Roman" pitchFamily="18" charset="0"/>
              </a:rPr>
              <a:t>支払い</a:t>
            </a:r>
          </a:p>
        </p:txBody>
      </p:sp>
      <p:sp>
        <p:nvSpPr>
          <p:cNvPr id="17419" name="Oval 11"/>
          <p:cNvSpPr>
            <a:spLocks noChangeArrowheads="1"/>
          </p:cNvSpPr>
          <p:nvPr/>
        </p:nvSpPr>
        <p:spPr bwMode="auto">
          <a:xfrm>
            <a:off x="4191000" y="4527550"/>
            <a:ext cx="1219200" cy="609600"/>
          </a:xfrm>
          <a:prstGeom prst="ellipse">
            <a:avLst/>
          </a:prstGeom>
          <a:noFill/>
          <a:ln w="9525">
            <a:solidFill>
              <a:schemeClr val="accent2"/>
            </a:solidFill>
            <a:round/>
            <a:headEnd/>
            <a:tailEnd/>
          </a:ln>
          <a:effectLst/>
        </p:spPr>
        <p:txBody>
          <a:bodyPr wrap="none" anchor="ctr"/>
          <a:lstStyle/>
          <a:p>
            <a:pPr algn="ctr"/>
            <a:r>
              <a:rPr lang="ja-JP" altLang="en-US" sz="2400">
                <a:solidFill>
                  <a:schemeClr val="accent2"/>
                </a:solidFill>
                <a:latin typeface="Times New Roman" pitchFamily="18" charset="0"/>
              </a:rPr>
              <a:t>入浴</a:t>
            </a:r>
          </a:p>
        </p:txBody>
      </p:sp>
      <p:sp>
        <p:nvSpPr>
          <p:cNvPr id="17420" name="Oval 12"/>
          <p:cNvSpPr>
            <a:spLocks noChangeArrowheads="1"/>
          </p:cNvSpPr>
          <p:nvPr/>
        </p:nvSpPr>
        <p:spPr bwMode="auto">
          <a:xfrm>
            <a:off x="4419600" y="1479550"/>
            <a:ext cx="1219200" cy="609600"/>
          </a:xfrm>
          <a:prstGeom prst="ellipse">
            <a:avLst/>
          </a:prstGeom>
          <a:noFill/>
          <a:ln w="9525">
            <a:solidFill>
              <a:srgbClr val="FF0000"/>
            </a:solidFill>
            <a:round/>
            <a:headEnd/>
            <a:tailEnd/>
          </a:ln>
          <a:effectLst/>
        </p:spPr>
        <p:txBody>
          <a:bodyPr wrap="none" anchor="ctr"/>
          <a:lstStyle/>
          <a:p>
            <a:pPr algn="ctr"/>
            <a:r>
              <a:rPr lang="ja-JP" altLang="en-US" sz="2000">
                <a:solidFill>
                  <a:srgbClr val="FF0000"/>
                </a:solidFill>
                <a:latin typeface="Times New Roman" pitchFamily="18" charset="0"/>
              </a:rPr>
              <a:t>マッサージ</a:t>
            </a:r>
            <a:endParaRPr lang="ja-JP" altLang="en-US" sz="2400">
              <a:solidFill>
                <a:srgbClr val="FF0000"/>
              </a:solidFill>
              <a:latin typeface="Times New Roman" pitchFamily="18" charset="0"/>
            </a:endParaRPr>
          </a:p>
        </p:txBody>
      </p:sp>
      <p:sp>
        <p:nvSpPr>
          <p:cNvPr id="17421" name="Oval 13"/>
          <p:cNvSpPr>
            <a:spLocks noChangeArrowheads="1"/>
          </p:cNvSpPr>
          <p:nvPr/>
        </p:nvSpPr>
        <p:spPr bwMode="auto">
          <a:xfrm>
            <a:off x="3124200" y="4527550"/>
            <a:ext cx="1219200" cy="609600"/>
          </a:xfrm>
          <a:prstGeom prst="ellipse">
            <a:avLst/>
          </a:prstGeom>
          <a:noFill/>
          <a:ln w="9525">
            <a:solidFill>
              <a:schemeClr val="accent2"/>
            </a:solidFill>
            <a:round/>
            <a:headEnd/>
            <a:tailEnd/>
          </a:ln>
          <a:effectLst/>
        </p:spPr>
        <p:txBody>
          <a:bodyPr wrap="none" anchor="ctr"/>
          <a:lstStyle/>
          <a:p>
            <a:pPr algn="ctr"/>
            <a:r>
              <a:rPr lang="ja-JP" altLang="en-US" sz="2400">
                <a:solidFill>
                  <a:schemeClr val="accent2"/>
                </a:solidFill>
                <a:latin typeface="Times New Roman" pitchFamily="18" charset="0"/>
              </a:rPr>
              <a:t>朝食？</a:t>
            </a:r>
          </a:p>
        </p:txBody>
      </p:sp>
      <p:sp>
        <p:nvSpPr>
          <p:cNvPr id="17422" name="Oval 14"/>
          <p:cNvSpPr>
            <a:spLocks noChangeArrowheads="1"/>
          </p:cNvSpPr>
          <p:nvPr/>
        </p:nvSpPr>
        <p:spPr bwMode="auto">
          <a:xfrm>
            <a:off x="5334000" y="4527550"/>
            <a:ext cx="1219200" cy="609600"/>
          </a:xfrm>
          <a:prstGeom prst="ellipse">
            <a:avLst/>
          </a:prstGeom>
          <a:solidFill>
            <a:srgbClr val="FFFF00"/>
          </a:solidFill>
          <a:ln w="57150">
            <a:solidFill>
              <a:schemeClr val="tx1"/>
            </a:solidFill>
            <a:round/>
            <a:headEnd/>
            <a:tailEnd/>
          </a:ln>
          <a:effectLst/>
        </p:spPr>
        <p:txBody>
          <a:bodyPr wrap="none" anchor="ctr"/>
          <a:lstStyle/>
          <a:p>
            <a:pPr algn="ctr"/>
            <a:r>
              <a:rPr lang="ja-JP" altLang="en-US" dirty="0">
                <a:latin typeface="Times New Roman" pitchFamily="18" charset="0"/>
              </a:rPr>
              <a:t>駅の送迎</a:t>
            </a:r>
            <a:endParaRPr lang="ja-JP" altLang="en-US" sz="2400" dirty="0">
              <a:latin typeface="Times New Roman" pitchFamily="18" charset="0"/>
            </a:endParaRPr>
          </a:p>
        </p:txBody>
      </p:sp>
      <p:sp>
        <p:nvSpPr>
          <p:cNvPr id="17423" name="Oval 15"/>
          <p:cNvSpPr>
            <a:spLocks noChangeArrowheads="1"/>
          </p:cNvSpPr>
          <p:nvPr/>
        </p:nvSpPr>
        <p:spPr bwMode="auto">
          <a:xfrm>
            <a:off x="2209800" y="3994150"/>
            <a:ext cx="1219200" cy="609600"/>
          </a:xfrm>
          <a:prstGeom prst="ellipse">
            <a:avLst/>
          </a:prstGeom>
          <a:noFill/>
          <a:ln w="9525">
            <a:solidFill>
              <a:schemeClr val="accent2"/>
            </a:solidFill>
            <a:round/>
            <a:headEnd/>
            <a:tailEnd/>
          </a:ln>
          <a:effectLst/>
        </p:spPr>
        <p:txBody>
          <a:bodyPr wrap="none" anchor="ctr"/>
          <a:lstStyle/>
          <a:p>
            <a:pPr algn="ctr"/>
            <a:r>
              <a:rPr lang="ja-JP" altLang="en-US" sz="2400">
                <a:solidFill>
                  <a:schemeClr val="accent2"/>
                </a:solidFill>
                <a:latin typeface="Times New Roman" pitchFamily="18" charset="0"/>
              </a:rPr>
              <a:t>テレビ</a:t>
            </a:r>
          </a:p>
        </p:txBody>
      </p:sp>
      <p:sp>
        <p:nvSpPr>
          <p:cNvPr id="17424" name="Oval 16"/>
          <p:cNvSpPr>
            <a:spLocks noChangeArrowheads="1"/>
          </p:cNvSpPr>
          <p:nvPr/>
        </p:nvSpPr>
        <p:spPr bwMode="auto">
          <a:xfrm>
            <a:off x="6553200" y="4451350"/>
            <a:ext cx="1219200" cy="609600"/>
          </a:xfrm>
          <a:prstGeom prst="ellipse">
            <a:avLst/>
          </a:prstGeom>
          <a:solidFill>
            <a:srgbClr val="FFFF00"/>
          </a:solidFill>
          <a:ln w="38100">
            <a:solidFill>
              <a:schemeClr val="accent2"/>
            </a:solidFill>
            <a:round/>
            <a:headEnd/>
            <a:tailEnd/>
          </a:ln>
          <a:effectLst/>
        </p:spPr>
        <p:txBody>
          <a:bodyPr wrap="none" anchor="ctr"/>
          <a:lstStyle/>
          <a:p>
            <a:pPr algn="ctr"/>
            <a:r>
              <a:rPr lang="ja-JP" altLang="en-US" dirty="0">
                <a:solidFill>
                  <a:schemeClr val="accent2"/>
                </a:solidFill>
                <a:latin typeface="Times New Roman" pitchFamily="18" charset="0"/>
              </a:rPr>
              <a:t>観光地</a:t>
            </a:r>
          </a:p>
          <a:p>
            <a:pPr algn="ctr"/>
            <a:r>
              <a:rPr lang="ja-JP" altLang="en-US" dirty="0">
                <a:solidFill>
                  <a:schemeClr val="accent2"/>
                </a:solidFill>
                <a:latin typeface="Times New Roman" pitchFamily="18" charset="0"/>
              </a:rPr>
              <a:t>の送迎</a:t>
            </a:r>
            <a:endParaRPr lang="ja-JP" altLang="en-US" sz="2400" dirty="0">
              <a:solidFill>
                <a:schemeClr val="accent2"/>
              </a:solidFill>
              <a:latin typeface="Times New Roman" pitchFamily="18" charset="0"/>
            </a:endParaRPr>
          </a:p>
        </p:txBody>
      </p:sp>
      <p:sp>
        <p:nvSpPr>
          <p:cNvPr id="17425" name="Text Box 17"/>
          <p:cNvSpPr txBox="1">
            <a:spLocks noChangeArrowheads="1"/>
          </p:cNvSpPr>
          <p:nvPr/>
        </p:nvSpPr>
        <p:spPr bwMode="auto">
          <a:xfrm rot="5237612">
            <a:off x="6518275" y="4257675"/>
            <a:ext cx="549275" cy="2155825"/>
          </a:xfrm>
          <a:prstGeom prst="rect">
            <a:avLst/>
          </a:prstGeom>
          <a:noFill/>
          <a:ln w="9525">
            <a:noFill/>
            <a:miter lim="800000"/>
            <a:headEnd/>
            <a:tailEnd/>
          </a:ln>
          <a:effectLst/>
        </p:spPr>
        <p:txBody>
          <a:bodyPr vert="eaVert" wrap="none">
            <a:spAutoFit/>
          </a:bodyPr>
          <a:lstStyle/>
          <a:p>
            <a:r>
              <a:rPr lang="ja-JP" altLang="en-US" sz="2400">
                <a:latin typeface="Times New Roman" pitchFamily="18" charset="0"/>
              </a:rPr>
              <a:t>本質的差はない</a:t>
            </a:r>
          </a:p>
        </p:txBody>
      </p:sp>
      <p:sp>
        <p:nvSpPr>
          <p:cNvPr id="17426" name="Line 18"/>
          <p:cNvSpPr>
            <a:spLocks noChangeShapeType="1"/>
          </p:cNvSpPr>
          <p:nvPr/>
        </p:nvSpPr>
        <p:spPr bwMode="auto">
          <a:xfrm>
            <a:off x="7315200" y="3079750"/>
            <a:ext cx="0" cy="609600"/>
          </a:xfrm>
          <a:prstGeom prst="line">
            <a:avLst/>
          </a:prstGeom>
          <a:noFill/>
          <a:ln w="9525">
            <a:solidFill>
              <a:schemeClr val="tx1"/>
            </a:solidFill>
            <a:round/>
            <a:headEnd type="triangle" w="med" len="med"/>
            <a:tailEnd type="triangle" w="med" len="med"/>
          </a:ln>
          <a:effectLst/>
        </p:spPr>
        <p:txBody>
          <a:bodyPr wrap="none" anchor="ctr"/>
          <a:lstStyle/>
          <a:p>
            <a:endParaRPr lang="ja-JP" altLang="en-US"/>
          </a:p>
        </p:txBody>
      </p:sp>
      <p:sp>
        <p:nvSpPr>
          <p:cNvPr id="17427" name="Text Box 19"/>
          <p:cNvSpPr txBox="1">
            <a:spLocks noChangeArrowheads="1"/>
          </p:cNvSpPr>
          <p:nvPr/>
        </p:nvSpPr>
        <p:spPr bwMode="auto">
          <a:xfrm>
            <a:off x="7299325" y="2643188"/>
            <a:ext cx="803275" cy="466725"/>
          </a:xfrm>
          <a:prstGeom prst="rect">
            <a:avLst/>
          </a:prstGeom>
          <a:noFill/>
          <a:ln w="9525">
            <a:solidFill>
              <a:srgbClr val="FF0000"/>
            </a:solidFill>
            <a:miter lim="800000"/>
            <a:headEnd/>
            <a:tailEnd/>
          </a:ln>
          <a:effectLst/>
        </p:spPr>
        <p:txBody>
          <a:bodyPr wrap="none">
            <a:spAutoFit/>
          </a:bodyPr>
          <a:lstStyle/>
          <a:p>
            <a:r>
              <a:rPr lang="ja-JP" altLang="en-US" sz="2400">
                <a:solidFill>
                  <a:srgbClr val="FF0000"/>
                </a:solidFill>
                <a:latin typeface="Times New Roman" pitchFamily="18" charset="0"/>
              </a:rPr>
              <a:t>有償</a:t>
            </a:r>
          </a:p>
        </p:txBody>
      </p:sp>
      <p:sp>
        <p:nvSpPr>
          <p:cNvPr id="17428" name="Text Box 20"/>
          <p:cNvSpPr txBox="1">
            <a:spLocks noChangeArrowheads="1"/>
          </p:cNvSpPr>
          <p:nvPr/>
        </p:nvSpPr>
        <p:spPr bwMode="auto">
          <a:xfrm>
            <a:off x="7283450" y="3536950"/>
            <a:ext cx="803275" cy="466725"/>
          </a:xfrm>
          <a:prstGeom prst="rect">
            <a:avLst/>
          </a:prstGeom>
          <a:noFill/>
          <a:ln w="9525">
            <a:solidFill>
              <a:schemeClr val="accent2"/>
            </a:solidFill>
            <a:miter lim="800000"/>
            <a:headEnd/>
            <a:tailEnd/>
          </a:ln>
          <a:effectLst/>
        </p:spPr>
        <p:txBody>
          <a:bodyPr wrap="none">
            <a:spAutoFit/>
          </a:bodyPr>
          <a:lstStyle/>
          <a:p>
            <a:r>
              <a:rPr lang="ja-JP" altLang="en-US" sz="2400">
                <a:solidFill>
                  <a:schemeClr val="accent2"/>
                </a:solidFill>
                <a:latin typeface="Times New Roman" pitchFamily="18" charset="0"/>
              </a:rPr>
              <a:t>無償</a:t>
            </a:r>
          </a:p>
        </p:txBody>
      </p:sp>
      <p:sp>
        <p:nvSpPr>
          <p:cNvPr id="17429" name="Text Box 21"/>
          <p:cNvSpPr txBox="1">
            <a:spLocks noChangeArrowheads="1"/>
          </p:cNvSpPr>
          <p:nvPr/>
        </p:nvSpPr>
        <p:spPr bwMode="auto">
          <a:xfrm>
            <a:off x="3810000" y="3841750"/>
            <a:ext cx="2252663" cy="457200"/>
          </a:xfrm>
          <a:prstGeom prst="rect">
            <a:avLst/>
          </a:prstGeom>
          <a:noFill/>
          <a:ln w="9525">
            <a:noFill/>
            <a:miter lim="800000"/>
            <a:headEnd/>
            <a:tailEnd/>
          </a:ln>
          <a:effectLst/>
        </p:spPr>
        <p:txBody>
          <a:bodyPr wrap="none">
            <a:spAutoFit/>
          </a:bodyPr>
          <a:lstStyle/>
          <a:p>
            <a:r>
              <a:rPr lang="ja-JP" altLang="en-US" sz="2400">
                <a:latin typeface="Times New Roman" pitchFamily="18" charset="0"/>
              </a:rPr>
              <a:t>宿泊料に含める</a:t>
            </a:r>
          </a:p>
        </p:txBody>
      </p:sp>
      <p:sp>
        <p:nvSpPr>
          <p:cNvPr id="17430" name="Text Box 22"/>
          <p:cNvSpPr txBox="1">
            <a:spLocks noChangeArrowheads="1"/>
          </p:cNvSpPr>
          <p:nvPr/>
        </p:nvSpPr>
        <p:spPr bwMode="auto">
          <a:xfrm>
            <a:off x="3646488" y="2317750"/>
            <a:ext cx="2552700" cy="457200"/>
          </a:xfrm>
          <a:prstGeom prst="rect">
            <a:avLst/>
          </a:prstGeom>
          <a:noFill/>
          <a:ln w="9525">
            <a:noFill/>
            <a:miter lim="800000"/>
            <a:headEnd/>
            <a:tailEnd/>
          </a:ln>
          <a:effectLst/>
        </p:spPr>
        <p:txBody>
          <a:bodyPr wrap="none">
            <a:spAutoFit/>
          </a:bodyPr>
          <a:lstStyle/>
          <a:p>
            <a:r>
              <a:rPr lang="ja-JP" altLang="en-US" sz="2400">
                <a:latin typeface="Times New Roman" pitchFamily="18" charset="0"/>
              </a:rPr>
              <a:t>宿泊料に含めない</a:t>
            </a:r>
          </a:p>
        </p:txBody>
      </p:sp>
      <p:sp>
        <p:nvSpPr>
          <p:cNvPr id="17431" name="Text Box 23"/>
          <p:cNvSpPr txBox="1">
            <a:spLocks noChangeArrowheads="1"/>
          </p:cNvSpPr>
          <p:nvPr/>
        </p:nvSpPr>
        <p:spPr bwMode="auto">
          <a:xfrm>
            <a:off x="6932613" y="2514600"/>
            <a:ext cx="458787" cy="1860550"/>
          </a:xfrm>
          <a:prstGeom prst="rect">
            <a:avLst/>
          </a:prstGeom>
          <a:noFill/>
          <a:ln w="9525">
            <a:noFill/>
            <a:miter lim="800000"/>
            <a:headEnd/>
            <a:tailEnd/>
          </a:ln>
          <a:effectLst/>
        </p:spPr>
        <p:txBody>
          <a:bodyPr vert="eaVert" wrap="none">
            <a:spAutoFit/>
          </a:bodyPr>
          <a:lstStyle/>
          <a:p>
            <a:r>
              <a:rPr lang="ja-JP" altLang="en-US">
                <a:latin typeface="Times New Roman" pitchFamily="18" charset="0"/>
              </a:rPr>
              <a:t>経営者のポリシー</a:t>
            </a:r>
            <a:endParaRPr lang="ja-JP" altLang="en-US" sz="2400">
              <a:latin typeface="Times New Roman" pitchFamily="18" charset="0"/>
            </a:endParaRPr>
          </a:p>
        </p:txBody>
      </p:sp>
      <p:sp>
        <p:nvSpPr>
          <p:cNvPr id="17432" name="Text Box 24"/>
          <p:cNvSpPr txBox="1">
            <a:spLocks noChangeArrowheads="1"/>
          </p:cNvSpPr>
          <p:nvPr/>
        </p:nvSpPr>
        <p:spPr bwMode="auto">
          <a:xfrm>
            <a:off x="3857625" y="446088"/>
            <a:ext cx="1565275" cy="925512"/>
          </a:xfrm>
          <a:prstGeom prst="rect">
            <a:avLst/>
          </a:prstGeom>
          <a:noFill/>
          <a:ln w="9525">
            <a:solidFill>
              <a:schemeClr val="tx1"/>
            </a:solidFill>
            <a:prstDash val="dash"/>
            <a:miter lim="800000"/>
            <a:headEnd/>
            <a:tailEnd/>
          </a:ln>
          <a:effectLst/>
        </p:spPr>
        <p:txBody>
          <a:bodyPr wrap="none">
            <a:spAutoFit/>
          </a:bodyPr>
          <a:lstStyle/>
          <a:p>
            <a:pPr algn="ctr"/>
            <a:r>
              <a:rPr lang="ja-JP" altLang="en-US">
                <a:latin typeface="Times New Roman" pitchFamily="18" charset="0"/>
              </a:rPr>
              <a:t>第三者運送人</a:t>
            </a:r>
          </a:p>
          <a:p>
            <a:pPr algn="ctr"/>
            <a:r>
              <a:rPr lang="en-US" altLang="ja-JP">
                <a:latin typeface="Times New Roman" pitchFamily="18" charset="0"/>
              </a:rPr>
              <a:t>(</a:t>
            </a:r>
            <a:r>
              <a:rPr lang="ja-JP" altLang="en-US">
                <a:latin typeface="Times New Roman" pitchFamily="18" charset="0"/>
              </a:rPr>
              <a:t>有償）</a:t>
            </a:r>
          </a:p>
          <a:p>
            <a:pPr algn="ctr"/>
            <a:r>
              <a:rPr lang="ja-JP" altLang="en-US">
                <a:latin typeface="Times New Roman" pitchFamily="18" charset="0"/>
              </a:rPr>
              <a:t>バス、タクシー</a:t>
            </a:r>
            <a:endParaRPr lang="ja-JP" altLang="en-US" sz="2400">
              <a:latin typeface="Times New Roman" pitchFamily="18" charset="0"/>
            </a:endParaRPr>
          </a:p>
        </p:txBody>
      </p:sp>
      <p:sp>
        <p:nvSpPr>
          <p:cNvPr id="17433" name="Text Box 25"/>
          <p:cNvSpPr txBox="1">
            <a:spLocks noChangeArrowheads="1"/>
          </p:cNvSpPr>
          <p:nvPr/>
        </p:nvSpPr>
        <p:spPr bwMode="auto">
          <a:xfrm>
            <a:off x="1943100" y="5581650"/>
            <a:ext cx="1717675" cy="1016000"/>
          </a:xfrm>
          <a:prstGeom prst="rect">
            <a:avLst/>
          </a:prstGeom>
          <a:noFill/>
          <a:ln w="9525">
            <a:solidFill>
              <a:schemeClr val="tx1"/>
            </a:solidFill>
            <a:prstDash val="dash"/>
            <a:miter lim="800000"/>
            <a:headEnd/>
            <a:tailEnd/>
          </a:ln>
          <a:effectLst/>
        </p:spPr>
        <p:txBody>
          <a:bodyPr wrap="none">
            <a:spAutoFit/>
          </a:bodyPr>
          <a:lstStyle/>
          <a:p>
            <a:pPr algn="ctr"/>
            <a:r>
              <a:rPr lang="ja-JP" altLang="en-US">
                <a:latin typeface="Times New Roman" pitchFamily="18" charset="0"/>
              </a:rPr>
              <a:t>第三者運送人</a:t>
            </a:r>
          </a:p>
          <a:p>
            <a:pPr algn="ctr"/>
            <a:r>
              <a:rPr lang="en-US" altLang="ja-JP">
                <a:latin typeface="Times New Roman" pitchFamily="18" charset="0"/>
              </a:rPr>
              <a:t>(</a:t>
            </a:r>
            <a:r>
              <a:rPr lang="ja-JP" altLang="en-US">
                <a:latin typeface="Times New Roman" pitchFamily="18" charset="0"/>
              </a:rPr>
              <a:t>無償）</a:t>
            </a:r>
          </a:p>
          <a:p>
            <a:pPr algn="ctr"/>
            <a:r>
              <a:rPr lang="ja-JP" altLang="en-US" sz="2400">
                <a:latin typeface="Times New Roman" pitchFamily="18" charset="0"/>
              </a:rPr>
              <a:t>現在は自由</a:t>
            </a:r>
          </a:p>
        </p:txBody>
      </p:sp>
      <p:sp>
        <p:nvSpPr>
          <p:cNvPr id="17434" name="AutoShape 26"/>
          <p:cNvSpPr>
            <a:spLocks noChangeArrowheads="1"/>
          </p:cNvSpPr>
          <p:nvPr/>
        </p:nvSpPr>
        <p:spPr bwMode="auto">
          <a:xfrm>
            <a:off x="5422900" y="790575"/>
            <a:ext cx="1511300" cy="504825"/>
          </a:xfrm>
          <a:prstGeom prst="leftArrow">
            <a:avLst>
              <a:gd name="adj1" fmla="val 50000"/>
              <a:gd name="adj2" fmla="val 74843"/>
            </a:avLst>
          </a:prstGeom>
          <a:noFill/>
          <a:ln w="9525">
            <a:solidFill>
              <a:schemeClr val="tx1"/>
            </a:solidFill>
            <a:miter lim="800000"/>
            <a:headEnd/>
            <a:tailEnd/>
          </a:ln>
          <a:effectLst/>
        </p:spPr>
        <p:txBody>
          <a:bodyPr wrap="none" anchor="ctr"/>
          <a:lstStyle/>
          <a:p>
            <a:pPr algn="ctr"/>
            <a:r>
              <a:rPr lang="ja-JP" altLang="en-US" sz="1400">
                <a:latin typeface="Times New Roman" pitchFamily="18" charset="0"/>
              </a:rPr>
              <a:t>道路運送法の規制</a:t>
            </a:r>
          </a:p>
        </p:txBody>
      </p:sp>
      <p:sp>
        <p:nvSpPr>
          <p:cNvPr id="17435" name="AutoShape 27"/>
          <p:cNvSpPr>
            <a:spLocks noChangeArrowheads="1"/>
          </p:cNvSpPr>
          <p:nvPr/>
        </p:nvSpPr>
        <p:spPr bwMode="auto">
          <a:xfrm rot="-2358450">
            <a:off x="6869113" y="692150"/>
            <a:ext cx="1512887" cy="504825"/>
          </a:xfrm>
          <a:prstGeom prst="leftArrow">
            <a:avLst>
              <a:gd name="adj1" fmla="val 50000"/>
              <a:gd name="adj2" fmla="val 74921"/>
            </a:avLst>
          </a:prstGeom>
          <a:noFill/>
          <a:ln w="9525">
            <a:solidFill>
              <a:schemeClr val="tx1"/>
            </a:solidFill>
            <a:miter lim="800000"/>
            <a:headEnd/>
            <a:tailEnd/>
          </a:ln>
          <a:effectLst/>
        </p:spPr>
        <p:txBody>
          <a:bodyPr wrap="none" anchor="ctr"/>
          <a:lstStyle/>
          <a:p>
            <a:pPr algn="ctr"/>
            <a:r>
              <a:rPr lang="ja-JP" altLang="en-US" sz="1400">
                <a:latin typeface="Times New Roman" pitchFamily="18" charset="0"/>
              </a:rPr>
              <a:t>税法等の規制</a:t>
            </a:r>
          </a:p>
        </p:txBody>
      </p:sp>
      <p:sp>
        <p:nvSpPr>
          <p:cNvPr id="17436" name="Text Box 28"/>
          <p:cNvSpPr txBox="1">
            <a:spLocks noChangeArrowheads="1"/>
          </p:cNvSpPr>
          <p:nvPr/>
        </p:nvSpPr>
        <p:spPr bwMode="auto">
          <a:xfrm>
            <a:off x="141288" y="138113"/>
            <a:ext cx="2070100" cy="881062"/>
          </a:xfrm>
          <a:prstGeom prst="rect">
            <a:avLst/>
          </a:prstGeom>
          <a:solidFill>
            <a:srgbClr val="FFFF00"/>
          </a:solidFill>
          <a:ln w="57150" cmpd="thinThick">
            <a:solidFill>
              <a:schemeClr val="tx1"/>
            </a:solidFill>
            <a:miter lim="800000"/>
            <a:headEnd/>
            <a:tailEnd/>
          </a:ln>
          <a:effectLst/>
        </p:spPr>
        <p:txBody>
          <a:bodyPr wrap="none">
            <a:spAutoFit/>
          </a:bodyPr>
          <a:lstStyle/>
          <a:p>
            <a:r>
              <a:rPr lang="ja-JP" altLang="en-US" sz="4800" dirty="0">
                <a:latin typeface="Times New Roman" pitchFamily="18" charset="0"/>
              </a:rPr>
              <a:t>宿泊料</a:t>
            </a:r>
          </a:p>
        </p:txBody>
      </p:sp>
      <p:sp>
        <p:nvSpPr>
          <p:cNvPr id="17437" name="Text Box 29"/>
          <p:cNvSpPr txBox="1">
            <a:spLocks noChangeArrowheads="1"/>
          </p:cNvSpPr>
          <p:nvPr/>
        </p:nvSpPr>
        <p:spPr bwMode="auto">
          <a:xfrm>
            <a:off x="4184650" y="5911850"/>
            <a:ext cx="3968750" cy="641350"/>
          </a:xfrm>
          <a:prstGeom prst="rect">
            <a:avLst/>
          </a:prstGeom>
          <a:noFill/>
          <a:ln w="9525">
            <a:noFill/>
            <a:miter lim="800000"/>
            <a:headEnd/>
            <a:tailEnd/>
          </a:ln>
          <a:effectLst/>
        </p:spPr>
        <p:txBody>
          <a:bodyPr wrap="none">
            <a:spAutoFit/>
          </a:bodyPr>
          <a:lstStyle/>
          <a:p>
            <a:r>
              <a:rPr lang="ja-JP" altLang="en-US">
                <a:latin typeface="Times New Roman" pitchFamily="18" charset="0"/>
              </a:rPr>
              <a:t>利用者が自分で掛ける保険料</a:t>
            </a:r>
          </a:p>
          <a:p>
            <a:r>
              <a:rPr lang="ja-JP" altLang="en-US">
                <a:latin typeface="Times New Roman" pitchFamily="18" charset="0"/>
              </a:rPr>
              <a:t>自分で支払う高速道路料金等の扱い？</a:t>
            </a:r>
            <a:endParaRPr lang="ja-JP" altLang="en-US" sz="2400">
              <a:latin typeface="Times New Roman" pitchFamily="18" charset="0"/>
            </a:endParaRPr>
          </a:p>
        </p:txBody>
      </p:sp>
      <p:sp>
        <p:nvSpPr>
          <p:cNvPr id="17438" name="Line 30"/>
          <p:cNvSpPr>
            <a:spLocks noChangeShapeType="1"/>
          </p:cNvSpPr>
          <p:nvPr/>
        </p:nvSpPr>
        <p:spPr bwMode="auto">
          <a:xfrm flipV="1">
            <a:off x="7315200" y="5486400"/>
            <a:ext cx="0" cy="609600"/>
          </a:xfrm>
          <a:prstGeom prst="line">
            <a:avLst/>
          </a:prstGeom>
          <a:noFill/>
          <a:ln w="9525">
            <a:solidFill>
              <a:schemeClr val="tx1"/>
            </a:solidFill>
            <a:round/>
            <a:headEnd/>
            <a:tailEnd type="triangle" w="med" len="med"/>
          </a:ln>
          <a:effectLst/>
        </p:spPr>
        <p:txBody>
          <a:bodyPr wrap="none" anchor="ctr"/>
          <a:lstStyle/>
          <a:p>
            <a:endParaRPr lang="ja-JP" altLang="en-US"/>
          </a:p>
        </p:txBody>
      </p:sp>
      <p:sp>
        <p:nvSpPr>
          <p:cNvPr id="17439" name="Text Box 31"/>
          <p:cNvSpPr txBox="1">
            <a:spLocks noChangeArrowheads="1"/>
          </p:cNvSpPr>
          <p:nvPr/>
        </p:nvSpPr>
        <p:spPr bwMode="auto">
          <a:xfrm>
            <a:off x="352425" y="1219200"/>
            <a:ext cx="561975" cy="2316163"/>
          </a:xfrm>
          <a:prstGeom prst="rect">
            <a:avLst/>
          </a:prstGeom>
          <a:noFill/>
          <a:ln w="12700">
            <a:solidFill>
              <a:schemeClr val="tx1"/>
            </a:solidFill>
            <a:miter lim="800000"/>
            <a:headEnd/>
            <a:tailEnd/>
          </a:ln>
          <a:effectLst/>
        </p:spPr>
        <p:txBody>
          <a:bodyPr vert="eaVert" wrap="none">
            <a:spAutoFit/>
          </a:bodyPr>
          <a:lstStyle/>
          <a:p>
            <a:r>
              <a:rPr lang="ja-JP" altLang="en-US" sz="2400">
                <a:latin typeface="Times New Roman" pitchFamily="18" charset="0"/>
              </a:rPr>
              <a:t>登録ホテル・旅館</a:t>
            </a:r>
          </a:p>
        </p:txBody>
      </p:sp>
      <p:sp>
        <p:nvSpPr>
          <p:cNvPr id="17440" name="Text Box 32"/>
          <p:cNvSpPr txBox="1">
            <a:spLocks noChangeArrowheads="1"/>
          </p:cNvSpPr>
          <p:nvPr/>
        </p:nvSpPr>
        <p:spPr bwMode="auto">
          <a:xfrm>
            <a:off x="352425" y="4114800"/>
            <a:ext cx="561975" cy="1628775"/>
          </a:xfrm>
          <a:prstGeom prst="rect">
            <a:avLst/>
          </a:prstGeom>
          <a:noFill/>
          <a:ln w="12700">
            <a:solidFill>
              <a:schemeClr val="tx1"/>
            </a:solidFill>
            <a:miter lim="800000"/>
            <a:headEnd/>
            <a:tailEnd/>
          </a:ln>
          <a:effectLst/>
        </p:spPr>
        <p:txBody>
          <a:bodyPr vert="eaVert" wrap="none">
            <a:spAutoFit/>
          </a:bodyPr>
          <a:lstStyle/>
          <a:p>
            <a:r>
              <a:rPr lang="ja-JP" altLang="en-US" sz="2400">
                <a:latin typeface="Times New Roman" pitchFamily="18" charset="0"/>
              </a:rPr>
              <a:t>自治体経営</a:t>
            </a:r>
          </a:p>
        </p:txBody>
      </p:sp>
      <p:sp>
        <p:nvSpPr>
          <p:cNvPr id="17441" name="Line 33"/>
          <p:cNvSpPr>
            <a:spLocks noChangeShapeType="1"/>
          </p:cNvSpPr>
          <p:nvPr/>
        </p:nvSpPr>
        <p:spPr bwMode="auto">
          <a:xfrm>
            <a:off x="914400" y="2057400"/>
            <a:ext cx="685800" cy="914400"/>
          </a:xfrm>
          <a:prstGeom prst="line">
            <a:avLst/>
          </a:prstGeom>
          <a:noFill/>
          <a:ln w="9525">
            <a:solidFill>
              <a:schemeClr val="tx1"/>
            </a:solidFill>
            <a:round/>
            <a:headEnd/>
            <a:tailEnd type="triangle" w="med" len="med"/>
          </a:ln>
          <a:effectLst/>
        </p:spPr>
        <p:txBody>
          <a:bodyPr/>
          <a:lstStyle/>
          <a:p>
            <a:endParaRPr lang="ja-JP" altLang="en-US"/>
          </a:p>
        </p:txBody>
      </p:sp>
      <p:sp>
        <p:nvSpPr>
          <p:cNvPr id="17442" name="Line 34"/>
          <p:cNvSpPr>
            <a:spLocks noChangeShapeType="1"/>
          </p:cNvSpPr>
          <p:nvPr/>
        </p:nvSpPr>
        <p:spPr bwMode="auto">
          <a:xfrm flipV="1">
            <a:off x="990600" y="3962400"/>
            <a:ext cx="533400" cy="1219200"/>
          </a:xfrm>
          <a:prstGeom prst="line">
            <a:avLst/>
          </a:prstGeom>
          <a:noFill/>
          <a:ln w="9525">
            <a:solidFill>
              <a:schemeClr val="tx1"/>
            </a:solidFill>
            <a:round/>
            <a:headEnd/>
            <a:tailEnd type="triangle" w="med" len="med"/>
          </a:ln>
          <a:effectLst/>
        </p:spPr>
        <p:txBody>
          <a:bodyPr/>
          <a:lstStyle/>
          <a:p>
            <a:endParaRPr lang="ja-JP" altLang="en-US"/>
          </a:p>
        </p:txBody>
      </p:sp>
      <p:sp>
        <p:nvSpPr>
          <p:cNvPr id="17443" name="Text Box 35"/>
          <p:cNvSpPr txBox="1">
            <a:spLocks noChangeArrowheads="1"/>
          </p:cNvSpPr>
          <p:nvPr/>
        </p:nvSpPr>
        <p:spPr bwMode="auto">
          <a:xfrm>
            <a:off x="914400" y="3886200"/>
            <a:ext cx="549275" cy="701675"/>
          </a:xfrm>
          <a:prstGeom prst="rect">
            <a:avLst/>
          </a:prstGeom>
          <a:noFill/>
          <a:ln w="9525">
            <a:noFill/>
            <a:miter lim="800000"/>
            <a:headEnd/>
            <a:tailEnd/>
          </a:ln>
          <a:effectLst/>
        </p:spPr>
        <p:txBody>
          <a:bodyPr vert="eaVert" wrap="none">
            <a:spAutoFit/>
          </a:bodyPr>
          <a:lstStyle/>
          <a:p>
            <a:r>
              <a:rPr lang="ja-JP" altLang="en-US" sz="2400">
                <a:latin typeface="Times New Roman" pitchFamily="18" charset="0"/>
              </a:rPr>
              <a:t>条例</a:t>
            </a:r>
          </a:p>
        </p:txBody>
      </p:sp>
      <p:sp>
        <p:nvSpPr>
          <p:cNvPr id="17444" name="Text Box 36"/>
          <p:cNvSpPr txBox="1">
            <a:spLocks noChangeArrowheads="1"/>
          </p:cNvSpPr>
          <p:nvPr/>
        </p:nvSpPr>
        <p:spPr bwMode="auto">
          <a:xfrm>
            <a:off x="1000125" y="2346325"/>
            <a:ext cx="549275" cy="1311275"/>
          </a:xfrm>
          <a:prstGeom prst="rect">
            <a:avLst/>
          </a:prstGeom>
          <a:noFill/>
          <a:ln w="9525">
            <a:noFill/>
            <a:miter lim="800000"/>
            <a:headEnd/>
            <a:tailEnd/>
          </a:ln>
          <a:effectLst/>
        </p:spPr>
        <p:txBody>
          <a:bodyPr vert="eaVert" wrap="none">
            <a:spAutoFit/>
          </a:bodyPr>
          <a:lstStyle/>
          <a:p>
            <a:r>
              <a:rPr lang="ja-JP" altLang="en-US" sz="2400">
                <a:latin typeface="Times New Roman" pitchFamily="18" charset="0"/>
              </a:rPr>
              <a:t>届出公示</a:t>
            </a:r>
          </a:p>
        </p:txBody>
      </p:sp>
      <p:sp>
        <p:nvSpPr>
          <p:cNvPr id="17445" name="Oval 37"/>
          <p:cNvSpPr>
            <a:spLocks noChangeArrowheads="1"/>
          </p:cNvSpPr>
          <p:nvPr/>
        </p:nvSpPr>
        <p:spPr bwMode="auto">
          <a:xfrm>
            <a:off x="2514600" y="76200"/>
            <a:ext cx="685800" cy="838200"/>
          </a:xfrm>
          <a:prstGeom prst="ellipse">
            <a:avLst/>
          </a:prstGeom>
          <a:noFill/>
          <a:ln w="9525">
            <a:solidFill>
              <a:srgbClr val="008080"/>
            </a:solidFill>
            <a:round/>
            <a:headEnd/>
            <a:tailEnd/>
          </a:ln>
          <a:effectLst/>
        </p:spPr>
        <p:txBody>
          <a:bodyPr wrap="none" anchor="ctr"/>
          <a:lstStyle/>
          <a:p>
            <a:pPr algn="ctr"/>
            <a:r>
              <a:rPr lang="ja-JP" altLang="en-US" sz="2400">
                <a:latin typeface="Times New Roman" pitchFamily="18" charset="0"/>
              </a:rPr>
              <a:t>食事</a:t>
            </a:r>
          </a:p>
        </p:txBody>
      </p:sp>
      <p:sp>
        <p:nvSpPr>
          <p:cNvPr id="17446" name="AutoShape 38"/>
          <p:cNvSpPr>
            <a:spLocks noChangeArrowheads="1"/>
          </p:cNvSpPr>
          <p:nvPr/>
        </p:nvSpPr>
        <p:spPr bwMode="auto">
          <a:xfrm rot="1243553">
            <a:off x="2057400" y="533400"/>
            <a:ext cx="609600" cy="2514600"/>
          </a:xfrm>
          <a:prstGeom prst="upDownArrow">
            <a:avLst>
              <a:gd name="adj1" fmla="val 50000"/>
              <a:gd name="adj2" fmla="val 82500"/>
            </a:avLst>
          </a:prstGeom>
          <a:noFill/>
          <a:ln w="9525">
            <a:solidFill>
              <a:srgbClr val="008080"/>
            </a:solidFill>
            <a:miter lim="800000"/>
            <a:headEnd/>
            <a:tailEnd/>
          </a:ln>
          <a:effectLst/>
        </p:spPr>
        <p:txBody>
          <a:bodyPr vert="eaVert" wrap="none" anchor="ctr"/>
          <a:lstStyle/>
          <a:p>
            <a:pPr algn="ctr"/>
            <a:r>
              <a:rPr lang="ja-JP" altLang="en-US">
                <a:solidFill>
                  <a:schemeClr val="accent2"/>
                </a:solidFill>
                <a:latin typeface="Times New Roman" pitchFamily="18" charset="0"/>
              </a:rPr>
              <a:t>旅館業法では分離</a:t>
            </a:r>
          </a:p>
        </p:txBody>
      </p:sp>
      <p:sp>
        <p:nvSpPr>
          <p:cNvPr id="17447" name="Oval 39"/>
          <p:cNvSpPr>
            <a:spLocks noChangeArrowheads="1"/>
          </p:cNvSpPr>
          <p:nvPr/>
        </p:nvSpPr>
        <p:spPr bwMode="auto">
          <a:xfrm>
            <a:off x="1524000" y="4572000"/>
            <a:ext cx="1219200" cy="533400"/>
          </a:xfrm>
          <a:prstGeom prst="ellipse">
            <a:avLst/>
          </a:prstGeom>
          <a:solidFill>
            <a:srgbClr val="FFFFCC"/>
          </a:solidFill>
          <a:ln w="9525">
            <a:solidFill>
              <a:schemeClr val="tx1"/>
            </a:solidFill>
            <a:round/>
            <a:headEnd/>
            <a:tailEnd/>
          </a:ln>
          <a:effectLst/>
        </p:spPr>
        <p:txBody>
          <a:bodyPr wrap="none" anchor="ctr"/>
          <a:lstStyle/>
          <a:p>
            <a:pPr algn="ctr"/>
            <a:r>
              <a:rPr lang="ja-JP" altLang="en-US" sz="1600">
                <a:latin typeface="Times New Roman" pitchFamily="18" charset="0"/>
              </a:rPr>
              <a:t>引受義務あり</a:t>
            </a:r>
          </a:p>
        </p:txBody>
      </p:sp>
      <p:sp>
        <p:nvSpPr>
          <p:cNvPr id="17448" name="Oval 40"/>
          <p:cNvSpPr>
            <a:spLocks noChangeArrowheads="1"/>
          </p:cNvSpPr>
          <p:nvPr/>
        </p:nvSpPr>
        <p:spPr bwMode="auto">
          <a:xfrm>
            <a:off x="3124200" y="-76200"/>
            <a:ext cx="1219200" cy="533400"/>
          </a:xfrm>
          <a:prstGeom prst="ellipse">
            <a:avLst/>
          </a:prstGeom>
          <a:solidFill>
            <a:srgbClr val="FFFFCC"/>
          </a:solidFill>
          <a:ln w="9525">
            <a:solidFill>
              <a:srgbClr val="008080"/>
            </a:solidFill>
            <a:round/>
            <a:headEnd/>
            <a:tailEnd/>
          </a:ln>
          <a:effectLst/>
        </p:spPr>
        <p:txBody>
          <a:bodyPr wrap="none" anchor="ctr"/>
          <a:lstStyle/>
          <a:p>
            <a:pPr algn="ctr"/>
            <a:r>
              <a:rPr lang="ja-JP" altLang="en-US" sz="1600">
                <a:latin typeface="Times New Roman" pitchFamily="18" charset="0"/>
              </a:rPr>
              <a:t>引受義務なし</a:t>
            </a:r>
          </a:p>
        </p:txBody>
      </p:sp>
    </p:spTree>
    <p:extLst>
      <p:ext uri="{BB962C8B-B14F-4D97-AF65-F5344CB8AC3E}">
        <p14:creationId xmlns:p14="http://schemas.microsoft.com/office/powerpoint/2010/main" val="3816552676"/>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ja-JP" b="1" dirty="0" smtClean="0"/>
              <a:t>宿泊料金規制</a:t>
            </a:r>
            <a:endParaRPr kumimoji="1" lang="ja-JP" altLang="en-US" dirty="0"/>
          </a:p>
        </p:txBody>
      </p:sp>
      <p:sp>
        <p:nvSpPr>
          <p:cNvPr id="3" name="コンテンツ プレースホルダ 2"/>
          <p:cNvSpPr>
            <a:spLocks noGrp="1"/>
          </p:cNvSpPr>
          <p:nvPr>
            <p:ph idx="1"/>
          </p:nvPr>
        </p:nvSpPr>
        <p:spPr/>
        <p:txBody>
          <a:bodyPr>
            <a:normAutofit fontScale="77500" lnSpcReduction="20000"/>
          </a:bodyPr>
          <a:lstStyle/>
          <a:p>
            <a:r>
              <a:rPr lang="ja-JP" altLang="ja-JP" dirty="0" smtClean="0"/>
              <a:t>旅館業法は宿泊業を事業として規定する法律とはなったものの、宿泊契約に関する規定は整備されておらず、宿泊契約の基本となる宿泊料金に関する規定も存在しない。これに対して、国際観光ホテル整備法に基づく登録を受けるホテル業、旅館業を営む者は同法の規定する料金規制等を受けることとなる。</a:t>
            </a:r>
          </a:p>
          <a:p>
            <a:r>
              <a:rPr lang="en-US" altLang="ja-JP" dirty="0" smtClean="0"/>
              <a:t>1964</a:t>
            </a:r>
            <a:r>
              <a:rPr lang="ja-JP" altLang="ja-JP" dirty="0" smtClean="0"/>
              <a:t>年東京オリンピックを控え、外国の旅客の接遇の充実に資するため、登録ホテルあるいは登録旅館について</a:t>
            </a:r>
            <a:r>
              <a:rPr lang="ja-JP" altLang="ja-JP" dirty="0" smtClean="0">
                <a:solidFill>
                  <a:srgbClr val="FF0000"/>
                </a:solidFill>
              </a:rPr>
              <a:t>宿泊約款に関する制度が規定</a:t>
            </a:r>
            <a:r>
              <a:rPr lang="ja-JP" altLang="ja-JP" dirty="0" smtClean="0"/>
              <a:t>された。それまでは国際観光ホテル整備法においては</a:t>
            </a:r>
            <a:r>
              <a:rPr lang="ja-JP" altLang="ja-JP" dirty="0" smtClean="0">
                <a:solidFill>
                  <a:srgbClr val="FF0000"/>
                </a:solidFill>
              </a:rPr>
              <a:t>料金の公示のみ義務</a:t>
            </a:r>
            <a:r>
              <a:rPr lang="ja-JP" altLang="ja-JP" dirty="0" smtClean="0"/>
              <a:t>づけられていたが、改正法により約款、料金とともに届出・公示されることとなった（外客接遇上不適当なときは変更命令が出せる</a:t>
            </a:r>
            <a:r>
              <a:rPr lang="en-US" altLang="ja-JP" baseline="30000" dirty="0" smtClean="0"/>
              <a:t>(5)</a:t>
            </a:r>
            <a:r>
              <a:rPr lang="ja-JP" altLang="ja-JP" dirty="0" smtClean="0"/>
              <a:t>）。これに違反した場合は</a:t>
            </a:r>
            <a:r>
              <a:rPr lang="en-US" altLang="ja-JP" dirty="0" smtClean="0"/>
              <a:t>20</a:t>
            </a:r>
            <a:r>
              <a:rPr lang="ja-JP" altLang="ja-JP" dirty="0" smtClean="0"/>
              <a:t>万円以下の罰金となっている。</a:t>
            </a:r>
          </a:p>
        </p:txBody>
      </p:sp>
    </p:spTree>
    <p:extLst>
      <p:ext uri="{BB962C8B-B14F-4D97-AF65-F5344CB8AC3E}">
        <p14:creationId xmlns:p14="http://schemas.microsoft.com/office/powerpoint/2010/main" val="31188435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solidFill>
            <a:schemeClr val="accent1">
              <a:lumMod val="20000"/>
              <a:lumOff val="80000"/>
            </a:schemeClr>
          </a:solidFill>
          <a:ln w="57150">
            <a:solidFill>
              <a:schemeClr val="tx1">
                <a:lumMod val="95000"/>
                <a:lumOff val="5000"/>
              </a:schemeClr>
            </a:solidFill>
          </a:ln>
        </p:spPr>
        <p:txBody>
          <a:bodyPr/>
          <a:lstStyle/>
          <a:p>
            <a:r>
              <a:rPr lang="ja-JP" altLang="ja-JP" b="1" dirty="0" smtClean="0"/>
              <a:t>宿泊施設と居住施設　</a:t>
            </a:r>
            <a:endParaRPr kumimoji="1" lang="ja-JP" altLang="en-US" dirty="0"/>
          </a:p>
        </p:txBody>
      </p:sp>
      <p:sp>
        <p:nvSpPr>
          <p:cNvPr id="3" name="コンテンツ プレースホルダ 2"/>
          <p:cNvSpPr>
            <a:spLocks noGrp="1"/>
          </p:cNvSpPr>
          <p:nvPr>
            <p:ph idx="1"/>
          </p:nvPr>
        </p:nvSpPr>
        <p:spPr>
          <a:xfrm>
            <a:off x="179512" y="1196752"/>
            <a:ext cx="8964488" cy="5661248"/>
          </a:xfrm>
        </p:spPr>
        <p:txBody>
          <a:bodyPr>
            <a:normAutofit fontScale="77500" lnSpcReduction="20000"/>
          </a:bodyPr>
          <a:lstStyle/>
          <a:p>
            <a:r>
              <a:rPr lang="ja-JP" altLang="ja-JP" dirty="0" smtClean="0"/>
              <a:t>現行旅行業法は旅館業に下宿営業を含めているが、これは戦前における宿屋取締制度を実質的に引き継ぐ形で旅館業法が成立したことによる。</a:t>
            </a:r>
            <a:endParaRPr lang="en-US" altLang="ja-JP" dirty="0" smtClean="0"/>
          </a:p>
          <a:p>
            <a:r>
              <a:rPr lang="en-US" altLang="ja-JP" dirty="0" smtClean="0"/>
              <a:t>1948</a:t>
            </a:r>
            <a:r>
              <a:rPr lang="ja-JP" altLang="ja-JP" dirty="0" smtClean="0"/>
              <a:t>年の制定時は、「下宿」とは「</a:t>
            </a:r>
            <a:r>
              <a:rPr lang="ja-JP" altLang="ja-JP" dirty="0" smtClean="0">
                <a:solidFill>
                  <a:srgbClr val="FF0000"/>
                </a:solidFill>
              </a:rPr>
              <a:t>一週以上の期間を単位</a:t>
            </a:r>
            <a:r>
              <a:rPr lang="ja-JP" altLang="ja-JP" dirty="0" smtClean="0"/>
              <a:t>とする宿泊料又は室料を受けて人を宿泊させる施設で、都道府県知事の定める下宿としての基準に合うものをいう」と規定していたが、</a:t>
            </a:r>
            <a:r>
              <a:rPr lang="en-US" altLang="ja-JP" dirty="0" smtClean="0"/>
              <a:t>1957</a:t>
            </a:r>
            <a:r>
              <a:rPr lang="ja-JP" altLang="ja-JP" dirty="0" smtClean="0"/>
              <a:t>年改正により「施設を設け、</a:t>
            </a:r>
            <a:r>
              <a:rPr lang="ja-JP" altLang="ja-JP" dirty="0" smtClean="0">
                <a:solidFill>
                  <a:srgbClr val="FF0000"/>
                </a:solidFill>
              </a:rPr>
              <a:t>一月以上</a:t>
            </a:r>
            <a:r>
              <a:rPr lang="ja-JP" altLang="ja-JP" dirty="0" smtClean="0"/>
              <a:t>の期間を単位とする宿泊料を受けて、人を宿泊させる」ものを下宿営業というと改正された。</a:t>
            </a:r>
            <a:endParaRPr lang="en-US" altLang="ja-JP" dirty="0" smtClean="0"/>
          </a:p>
          <a:p>
            <a:r>
              <a:rPr lang="ja-JP" altLang="ja-JP" dirty="0" smtClean="0"/>
              <a:t>旅館業法</a:t>
            </a:r>
            <a:r>
              <a:rPr lang="en-US" altLang="ja-JP" dirty="0" smtClean="0"/>
              <a:t>2</a:t>
            </a:r>
            <a:r>
              <a:rPr lang="ja-JP" altLang="ja-JP" dirty="0" smtClean="0"/>
              <a:t>条では、ホテル営業、旅館営業とは、宿泊料を受けて、人を宿泊させる営業で、簡易宿所営業及び下宿営業以外のものをいうと規定しており、下宿営業に該当すれば、旅館営業には分類されない。一ヶ月以上宿泊契約をするものを主体として営業を行えば、○○旅館という名称を用いたとしても旅館業法上は下宿と分類される（この場合、旅館営業、ホテル営業及び簡易宿所営業を営む者が下宿営業を行うときは旅館業法の許可は不要とされる）。</a:t>
            </a:r>
          </a:p>
        </p:txBody>
      </p:sp>
    </p:spTree>
    <p:extLst>
      <p:ext uri="{BB962C8B-B14F-4D97-AF65-F5344CB8AC3E}">
        <p14:creationId xmlns:p14="http://schemas.microsoft.com/office/powerpoint/2010/main" val="35090155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lang="ja-JP" altLang="ja-JP" dirty="0" smtClean="0"/>
              <a:t>旅館業法の宿泊引受義務</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ja-JP" dirty="0" smtClean="0"/>
              <a:t>旅館業法は営業許可制となっており、同法第</a:t>
            </a:r>
            <a:r>
              <a:rPr lang="en-US" altLang="ja-JP" dirty="0" smtClean="0"/>
              <a:t>5</a:t>
            </a:r>
            <a:r>
              <a:rPr lang="ja-JP" altLang="ja-JP" dirty="0" smtClean="0"/>
              <a:t>条で締約強制が行われ、宿泊しようとする者が伝染性の疾病に</a:t>
            </a:r>
            <a:r>
              <a:rPr lang="ja-JP" altLang="ja-JP" dirty="0" err="1" smtClean="0"/>
              <a:t>か</a:t>
            </a:r>
            <a:r>
              <a:rPr lang="ja-JP" altLang="ja-JP" dirty="0" smtClean="0"/>
              <a:t>かつていると明らかに認められるとき、宿泊しようとする者がとばく、その他の違法行為又は風紀を乱す行為をする虞があると認められるとき、宿泊施設に余裕がないときその他都道府県が条例で定める事由があるとき以外は、宿泊を拒むことは出来ないこととなっている。</a:t>
            </a:r>
            <a:endParaRPr lang="en-US" altLang="ja-JP" dirty="0" smtClean="0"/>
          </a:p>
          <a:p>
            <a:endParaRPr lang="ja-JP" altLang="ja-JP" dirty="0" smtClean="0"/>
          </a:p>
          <a:p>
            <a:endParaRPr kumimoji="1" lang="ja-JP" altLang="en-US" dirty="0"/>
          </a:p>
        </p:txBody>
      </p:sp>
    </p:spTree>
    <p:extLst>
      <p:ext uri="{BB962C8B-B14F-4D97-AF65-F5344CB8AC3E}">
        <p14:creationId xmlns:p14="http://schemas.microsoft.com/office/powerpoint/2010/main" val="2213705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solidFill>
          </a:ln>
        </p:spPr>
        <p:txBody>
          <a:bodyPr>
            <a:normAutofit/>
          </a:bodyPr>
          <a:lstStyle/>
          <a:p>
            <a:r>
              <a:rPr lang="ja-JP" altLang="en-US" dirty="0" smtClean="0"/>
              <a:t>交通機関の運送</a:t>
            </a:r>
            <a:r>
              <a:rPr lang="ja-JP" altLang="ja-JP" dirty="0" smtClean="0"/>
              <a:t>引受義務</a:t>
            </a:r>
            <a:r>
              <a:rPr lang="ja-JP" altLang="en-US" dirty="0" smtClean="0"/>
              <a:t>の廃止</a:t>
            </a:r>
            <a:endParaRPr kumimoji="1" lang="ja-JP" altLang="en-US" dirty="0"/>
          </a:p>
        </p:txBody>
      </p:sp>
      <p:sp>
        <p:nvSpPr>
          <p:cNvPr id="3" name="コンテンツ プレースホルダ 2"/>
          <p:cNvSpPr>
            <a:spLocks noGrp="1"/>
          </p:cNvSpPr>
          <p:nvPr>
            <p:ph idx="1"/>
          </p:nvPr>
        </p:nvSpPr>
        <p:spPr>
          <a:xfrm>
            <a:off x="179512" y="1600200"/>
            <a:ext cx="8964488" cy="5257800"/>
          </a:xfrm>
        </p:spPr>
        <p:txBody>
          <a:bodyPr>
            <a:normAutofit fontScale="77500" lnSpcReduction="20000"/>
          </a:bodyPr>
          <a:lstStyle/>
          <a:p>
            <a:r>
              <a:rPr lang="ja-JP" altLang="ja-JP" dirty="0" smtClean="0"/>
              <a:t>交通機関の場合、運送引受義務が数量規制（免許制度等）とセットになって制度形成されている。従って数量規制が廃止される場合に運送引受義務も廃止される。道路運送法による貨物自動車運送事業の規制緩和により運送引受条項が廃止されている。</a:t>
            </a:r>
            <a:endParaRPr lang="en-US" altLang="ja-JP" dirty="0" smtClean="0"/>
          </a:p>
          <a:p>
            <a:r>
              <a:rPr lang="ja-JP" altLang="ja-JP" dirty="0" smtClean="0"/>
              <a:t>交通機関、通信手段が発達し「住んで</a:t>
            </a:r>
            <a:r>
              <a:rPr lang="ja-JP" altLang="ja-JP" dirty="0" err="1" smtClean="0"/>
              <a:t>良し、</a:t>
            </a:r>
            <a:r>
              <a:rPr lang="ja-JP" altLang="ja-JP" dirty="0" smtClean="0"/>
              <a:t>訪れて</a:t>
            </a:r>
            <a:r>
              <a:rPr lang="ja-JP" altLang="ja-JP" dirty="0" err="1" smtClean="0"/>
              <a:t>良し</a:t>
            </a:r>
            <a:r>
              <a:rPr lang="ja-JP" altLang="ja-JP" dirty="0" smtClean="0"/>
              <a:t>」の時代、宿泊サービスは特殊扱いされるサービスではなくなっている。「特別の除外例以外は宿泊を拒んではならないというところまで営業者を拘束していいのものであるかどうかという点について疑問を持つ」（</a:t>
            </a:r>
            <a:r>
              <a:rPr lang="en-US" altLang="ja-JP" dirty="0" smtClean="0"/>
              <a:t>1957</a:t>
            </a:r>
            <a:r>
              <a:rPr lang="ja-JP" altLang="ja-JP" dirty="0" smtClean="0"/>
              <a:t>年</a:t>
            </a:r>
            <a:r>
              <a:rPr lang="en-US" altLang="ja-JP" dirty="0" smtClean="0"/>
              <a:t>4</a:t>
            </a:r>
            <a:r>
              <a:rPr lang="ja-JP" altLang="ja-JP" dirty="0" smtClean="0"/>
              <a:t>月</a:t>
            </a:r>
            <a:r>
              <a:rPr lang="en-US" altLang="ja-JP" dirty="0" smtClean="0"/>
              <a:t>18</a:t>
            </a:r>
            <a:r>
              <a:rPr lang="ja-JP" altLang="ja-JP" dirty="0" smtClean="0"/>
              <a:t>日参議院社会労働委員会高野一夫）「今後外客を誘致しなければならない日本の国際観光ホテルを考えました場合に、この第</a:t>
            </a:r>
            <a:r>
              <a:rPr lang="en-US" altLang="ja-JP" dirty="0" smtClean="0"/>
              <a:t>5</a:t>
            </a:r>
            <a:r>
              <a:rPr lang="ja-JP" altLang="ja-JP" dirty="0" smtClean="0"/>
              <a:t>条の運営の仕方は非常に問題になる場合が多々あろうかと思います」（</a:t>
            </a:r>
            <a:r>
              <a:rPr lang="en-US" altLang="ja-JP" dirty="0" smtClean="0"/>
              <a:t>1957</a:t>
            </a:r>
            <a:r>
              <a:rPr lang="ja-JP" altLang="ja-JP" dirty="0" smtClean="0"/>
              <a:t>年４月</a:t>
            </a:r>
            <a:r>
              <a:rPr lang="en-US" altLang="ja-JP" dirty="0" smtClean="0"/>
              <a:t>25</a:t>
            </a:r>
            <a:r>
              <a:rPr lang="ja-JP" altLang="ja-JP" dirty="0" smtClean="0"/>
              <a:t>日参議院社会労働委員会高野一夫）と国会でも論議されており、制度論としては、講学上の許可制度のもと、参入規制もない事業に対して引受義務を課すことは問題がある。</a:t>
            </a:r>
          </a:p>
          <a:p>
            <a:endParaRPr kumimoji="1" lang="ja-JP" altLang="en-US" dirty="0"/>
          </a:p>
        </p:txBody>
      </p:sp>
    </p:spTree>
    <p:extLst>
      <p:ext uri="{BB962C8B-B14F-4D97-AF65-F5344CB8AC3E}">
        <p14:creationId xmlns:p14="http://schemas.microsoft.com/office/powerpoint/2010/main" val="3585342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kumimoji="1" lang="ja-JP" altLang="en-US" dirty="0" smtClean="0"/>
              <a:t>ＳＡＲＳ等</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ja-JP" altLang="ja-JP" dirty="0" smtClean="0"/>
              <a:t>このような義務は同じ営業許可制にある飲食店には課せられていない。黒川温泉所在の旅館のハンセン病に関する事件はこれに違反したものである。この事件前にも</a:t>
            </a:r>
            <a:r>
              <a:rPr lang="en-US" altLang="ja-JP" dirty="0" smtClean="0"/>
              <a:t>HIV</a:t>
            </a:r>
            <a:r>
              <a:rPr lang="ja-JP" altLang="ja-JP" dirty="0" smtClean="0"/>
              <a:t>患者宿泊拒否事件が発生したことがあるが、日常生活を通じて感染せず宿泊拒否は旅館業法違反とする厚生省課長通達が</a:t>
            </a:r>
            <a:r>
              <a:rPr lang="en-US" altLang="ja-JP" dirty="0" smtClean="0"/>
              <a:t>1992</a:t>
            </a:r>
            <a:r>
              <a:rPr lang="ja-JP" altLang="ja-JP" dirty="0" smtClean="0"/>
              <a:t>年に出されている。</a:t>
            </a:r>
            <a:r>
              <a:rPr lang="en-US" altLang="ja-JP" dirty="0" smtClean="0"/>
              <a:t>SARS</a:t>
            </a:r>
            <a:r>
              <a:rPr lang="ja-JP" altLang="ja-JP" dirty="0" smtClean="0"/>
              <a:t>騒動時、一部の観光地が台湾からの宿泊客受入拒否表明を行ったと報道され、</a:t>
            </a:r>
            <a:r>
              <a:rPr lang="en-US" altLang="ja-JP" dirty="0" smtClean="0"/>
              <a:t>HP</a:t>
            </a:r>
            <a:r>
              <a:rPr lang="ja-JP" altLang="ja-JP" dirty="0" smtClean="0"/>
              <a:t>においても堂々と「新型肺炎（</a:t>
            </a:r>
            <a:r>
              <a:rPr lang="en-US" altLang="ja-JP" dirty="0" smtClean="0"/>
              <a:t>SARS</a:t>
            </a:r>
            <a:r>
              <a:rPr lang="ja-JP" altLang="ja-JP" dirty="0" smtClean="0"/>
              <a:t>）の件で、当面の間、中国、台湾等からのお客様の宿泊を、拒否させて頂きます。」と掲示する宿泊施設が存在したが、具体的に拒否した場合、明らかに旅館業法</a:t>
            </a:r>
            <a:r>
              <a:rPr lang="en-US" altLang="ja-JP" dirty="0" smtClean="0"/>
              <a:t>5</a:t>
            </a:r>
            <a:r>
              <a:rPr lang="ja-JP" altLang="ja-JP" dirty="0" smtClean="0"/>
              <a:t>条違反となる。</a:t>
            </a:r>
            <a:endParaRPr kumimoji="1" lang="ja-JP" altLang="en-US" dirty="0"/>
          </a:p>
        </p:txBody>
      </p:sp>
    </p:spTree>
    <p:extLst>
      <p:ext uri="{BB962C8B-B14F-4D97-AF65-F5344CB8AC3E}">
        <p14:creationId xmlns:p14="http://schemas.microsoft.com/office/powerpoint/2010/main" val="4894708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lang="en-US" altLang="ja-JP" dirty="0" smtClean="0"/>
              <a:t>Japanese Only</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r>
              <a:rPr lang="ja-JP" altLang="ja-JP" dirty="0" smtClean="0"/>
              <a:t>引受義務条項が存在しない公衆浴場が「外国人」の入浴を拒否したことに関する「</a:t>
            </a:r>
            <a:r>
              <a:rPr lang="en-US" altLang="ja-JP" dirty="0" smtClean="0"/>
              <a:t>Japanese Only</a:t>
            </a:r>
            <a:r>
              <a:rPr lang="ja-JP" altLang="ja-JP" dirty="0" smtClean="0"/>
              <a:t>」訴訟において、原告に精神的損害賠償が認められた（</a:t>
            </a:r>
            <a:r>
              <a:rPr lang="en-US" altLang="ja-JP" dirty="0" smtClean="0"/>
              <a:t>2002</a:t>
            </a:r>
            <a:r>
              <a:rPr lang="ja-JP" altLang="ja-JP" dirty="0" smtClean="0"/>
              <a:t>年</a:t>
            </a:r>
            <a:r>
              <a:rPr lang="en-US" altLang="ja-JP" dirty="0" smtClean="0"/>
              <a:t>11</a:t>
            </a:r>
            <a:r>
              <a:rPr lang="ja-JP" altLang="ja-JP" dirty="0" smtClean="0"/>
              <a:t>月</a:t>
            </a:r>
            <a:r>
              <a:rPr lang="en-US" altLang="ja-JP" dirty="0" smtClean="0"/>
              <a:t>11</a:t>
            </a:r>
            <a:r>
              <a:rPr lang="ja-JP" altLang="ja-JP" dirty="0" smtClean="0"/>
              <a:t>日札幌地方裁判所判決）。</a:t>
            </a:r>
            <a:endParaRPr lang="en-US" altLang="ja-JP" dirty="0" smtClean="0"/>
          </a:p>
          <a:p>
            <a:r>
              <a:rPr lang="ja-JP" altLang="ja-JP" dirty="0" smtClean="0"/>
              <a:t>憲法</a:t>
            </a:r>
            <a:r>
              <a:rPr lang="en-US" altLang="ja-JP" dirty="0" smtClean="0"/>
              <a:t>14</a:t>
            </a:r>
            <a:r>
              <a:rPr lang="ja-JP" altLang="ja-JP" dirty="0" smtClean="0"/>
              <a:t>条１項や人種差別撤廃条約などにも反すると判断された。旅館業法</a:t>
            </a:r>
            <a:r>
              <a:rPr lang="en-US" altLang="ja-JP" dirty="0" smtClean="0"/>
              <a:t>5</a:t>
            </a:r>
            <a:r>
              <a:rPr lang="ja-JP" altLang="ja-JP" dirty="0" smtClean="0"/>
              <a:t>条による引受義務が存在する宿泊業の場合であっても、理由なき外国人の宿泊拒否は、引受義務の存在以前の人権問題であり、ましてや積極的外客誘致を政策とするのであれば、制度的にトータルで議論しておく必要がある。外客増大政策が進展するに従い同様の事件が再発する可能性が高い。</a:t>
            </a:r>
            <a:endParaRPr kumimoji="1" lang="ja-JP" altLang="en-US" dirty="0"/>
          </a:p>
        </p:txBody>
      </p:sp>
    </p:spTree>
    <p:extLst>
      <p:ext uri="{BB962C8B-B14F-4D97-AF65-F5344CB8AC3E}">
        <p14:creationId xmlns:p14="http://schemas.microsoft.com/office/powerpoint/2010/main" val="17306763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ja-JP" b="1" dirty="0" smtClean="0"/>
              <a:t>簡易宿所</a:t>
            </a:r>
            <a:endParaRPr kumimoji="1" lang="ja-JP" altLang="en-US" dirty="0"/>
          </a:p>
        </p:txBody>
      </p:sp>
      <p:sp>
        <p:nvSpPr>
          <p:cNvPr id="3" name="コンテンツ プレースホルダ 2"/>
          <p:cNvSpPr>
            <a:spLocks noGrp="1"/>
          </p:cNvSpPr>
          <p:nvPr>
            <p:ph idx="1"/>
          </p:nvPr>
        </p:nvSpPr>
        <p:spPr>
          <a:xfrm>
            <a:off x="457200" y="1600200"/>
            <a:ext cx="8229600" cy="4925144"/>
          </a:xfrm>
        </p:spPr>
        <p:txBody>
          <a:bodyPr>
            <a:normAutofit fontScale="92500" lnSpcReduction="20000"/>
          </a:bodyPr>
          <a:lstStyle/>
          <a:p>
            <a:r>
              <a:rPr lang="ja-JP" altLang="ja-JP" dirty="0" smtClean="0"/>
              <a:t>旅館業法では簡易宿所営業とは「宿泊する場所を</a:t>
            </a:r>
            <a:r>
              <a:rPr lang="ja-JP" altLang="ja-JP" dirty="0" smtClean="0">
                <a:solidFill>
                  <a:srgbClr val="FF0000"/>
                </a:solidFill>
              </a:rPr>
              <a:t>多数人で共用する構造及び設備</a:t>
            </a:r>
            <a:r>
              <a:rPr lang="ja-JP" altLang="ja-JP" dirty="0" smtClean="0"/>
              <a:t>を設けてする営業」である。</a:t>
            </a:r>
            <a:endParaRPr lang="en-US" altLang="ja-JP" dirty="0" smtClean="0"/>
          </a:p>
          <a:p>
            <a:r>
              <a:rPr lang="ja-JP" altLang="ja-JP" dirty="0" smtClean="0"/>
              <a:t>ホテル営業、旅館営業と区別される点は、多人数で共用する構造、設備を設ける点であり、ホテル営業（旅館業法施行令では</a:t>
            </a:r>
            <a:r>
              <a:rPr lang="en-US" altLang="ja-JP" dirty="0" smtClean="0"/>
              <a:t>10</a:t>
            </a:r>
            <a:r>
              <a:rPr lang="ja-JP" altLang="ja-JP" dirty="0" smtClean="0"/>
              <a:t>室以上）、旅館営業（同</a:t>
            </a:r>
            <a:r>
              <a:rPr lang="en-US" altLang="ja-JP" dirty="0" smtClean="0"/>
              <a:t>5</a:t>
            </a:r>
            <a:r>
              <a:rPr lang="ja-JP" altLang="ja-JP" dirty="0" smtClean="0"/>
              <a:t>室以上）のように</a:t>
            </a:r>
            <a:r>
              <a:rPr lang="ja-JP" altLang="ja-JP" dirty="0" smtClean="0">
                <a:solidFill>
                  <a:srgbClr val="FF0000"/>
                </a:solidFill>
              </a:rPr>
              <a:t>規模は要件とはなっていない</a:t>
            </a:r>
            <a:r>
              <a:rPr lang="ja-JP" altLang="ja-JP" dirty="0" smtClean="0"/>
              <a:t>｡</a:t>
            </a:r>
            <a:endParaRPr lang="en-US" altLang="ja-JP" dirty="0" smtClean="0"/>
          </a:p>
          <a:p>
            <a:r>
              <a:rPr lang="ja-JP" altLang="ja-JP" dirty="0" smtClean="0"/>
              <a:t>簡易宿所の要件に該当すれば、旅館営業、ホテル営業とは分類されない。例えばベッドハウス、山小屋、スキー小屋、ユースホステルの他カプセルホテルが簡易宿所に該当する。</a:t>
            </a:r>
          </a:p>
        </p:txBody>
      </p:sp>
    </p:spTree>
    <p:extLst>
      <p:ext uri="{BB962C8B-B14F-4D97-AF65-F5344CB8AC3E}">
        <p14:creationId xmlns:p14="http://schemas.microsoft.com/office/powerpoint/2010/main" val="314584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fontScale="90000"/>
          </a:bodyPr>
          <a:lstStyle/>
          <a:p>
            <a:r>
              <a:rPr lang="ja-JP" altLang="ja-JP" b="1" dirty="0" smtClean="0"/>
              <a:t>旅行業制度における</a:t>
            </a:r>
            <a:r>
              <a:rPr lang="en-US" altLang="ja-JP" b="1" dirty="0" smtClean="0"/>
              <a:t>『</a:t>
            </a:r>
            <a:r>
              <a:rPr lang="ja-JP" altLang="ja-JP" b="1" dirty="0" smtClean="0"/>
              <a:t>宿泊</a:t>
            </a:r>
            <a:r>
              <a:rPr lang="en-US" altLang="ja-JP" b="1" dirty="0" smtClean="0"/>
              <a:t>』</a:t>
            </a:r>
            <a:r>
              <a:rPr lang="ja-JP" altLang="ja-JP" b="1" dirty="0" smtClean="0"/>
              <a:t>の取扱</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85000" lnSpcReduction="20000"/>
          </a:bodyPr>
          <a:lstStyle/>
          <a:p>
            <a:r>
              <a:rPr lang="ja-JP" altLang="ja-JP" dirty="0" smtClean="0"/>
              <a:t>わが国宿泊業はその販売において旅行業を活用する比率が高く旅行業制度もわが国宿泊業に大きな影響を与えるものとなっている。</a:t>
            </a:r>
            <a:endParaRPr lang="en-US" altLang="ja-JP" dirty="0" smtClean="0"/>
          </a:p>
          <a:p>
            <a:r>
              <a:rPr lang="ja-JP" altLang="ja-JP" dirty="0" smtClean="0"/>
              <a:t>その旅行業を規定する旅行業法においては、宿泊につき「</a:t>
            </a:r>
            <a:r>
              <a:rPr lang="ja-JP" altLang="ja-JP" dirty="0" smtClean="0">
                <a:solidFill>
                  <a:srgbClr val="FF0000"/>
                </a:solidFill>
              </a:rPr>
              <a:t>宿泊のサービス</a:t>
            </a:r>
            <a:r>
              <a:rPr lang="ja-JP" altLang="ja-JP" dirty="0" smtClean="0"/>
              <a:t>」「</a:t>
            </a:r>
            <a:r>
              <a:rPr lang="ja-JP" altLang="ja-JP" dirty="0" smtClean="0">
                <a:solidFill>
                  <a:srgbClr val="FF0000"/>
                </a:solidFill>
              </a:rPr>
              <a:t>宿泊施設</a:t>
            </a:r>
            <a:r>
              <a:rPr lang="ja-JP" altLang="ja-JP" dirty="0" smtClean="0"/>
              <a:t>」という用語を使用し、</a:t>
            </a:r>
            <a:r>
              <a:rPr lang="ja-JP" altLang="ja-JP" dirty="0" smtClean="0">
                <a:solidFill>
                  <a:srgbClr val="FF0000"/>
                </a:solidFill>
              </a:rPr>
              <a:t>直接旅館業法等の規定を引用していない</a:t>
            </a:r>
            <a:r>
              <a:rPr lang="ja-JP" altLang="ja-JP" dirty="0" smtClean="0"/>
              <a:t>。</a:t>
            </a:r>
            <a:endParaRPr lang="en-US" altLang="ja-JP" dirty="0" smtClean="0"/>
          </a:p>
          <a:p>
            <a:r>
              <a:rPr lang="ja-JP" altLang="ja-JP" dirty="0" smtClean="0">
                <a:solidFill>
                  <a:srgbClr val="FF0000"/>
                </a:solidFill>
              </a:rPr>
              <a:t>従って賃貸借契約によるサービスを排除するものであるか不明確である</a:t>
            </a:r>
            <a:r>
              <a:rPr lang="ja-JP" altLang="ja-JP" dirty="0" smtClean="0"/>
              <a:t>。</a:t>
            </a:r>
            <a:endParaRPr lang="en-US" altLang="ja-JP" dirty="0" smtClean="0"/>
          </a:p>
          <a:p>
            <a:r>
              <a:rPr lang="ja-JP" altLang="ja-JP" dirty="0" smtClean="0"/>
              <a:t>統合前の西ドイツ民法のもとでの連邦通常裁判所の判例では休暇用住宅の媒介という単一の給付であっても主催旅行契約の成立を認めたものがあった。利用者保護の観点からは広く解釈するべきである。また、旅館業法に規定する簡易宿所、下宿も排除されないと解釈される。</a:t>
            </a:r>
          </a:p>
        </p:txBody>
      </p:sp>
    </p:spTree>
    <p:extLst>
      <p:ext uri="{BB962C8B-B14F-4D97-AF65-F5344CB8AC3E}">
        <p14:creationId xmlns:p14="http://schemas.microsoft.com/office/powerpoint/2010/main" val="26471786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nikkei.com/content/pic/20151122/9695999993819481E0E39AE0848DE0E3E3E3E0E2E3E79F9FEAE2E2E2-DSKKZO9430102022112015MM8000-PB1-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1625" y="150068"/>
            <a:ext cx="6000750" cy="6591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17932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lang="ja-JP" altLang="ja-JP" dirty="0"/>
              <a:t>国際観光ホテル整備法</a:t>
            </a:r>
            <a:endParaRPr kumimoji="1"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1949</a:t>
            </a:r>
            <a:r>
              <a:rPr lang="ja-JP" altLang="ja-JP" dirty="0"/>
              <a:t>年に制定された外貨獲得が目的の国際観光ホテル整備法は、外国人（とくにアメリカ人）のための法律であり、洋室のホテルの整備が目的であり、野蛮なイメージの混浴回避のための室内浴室付設義務、朝食（例えばトースト）の提供義務、料金表示義務といった制度を前提として始まった。同法の社会的使命はほぼ消滅して</a:t>
            </a:r>
            <a:r>
              <a:rPr lang="ja-JP" altLang="ja-JP" dirty="0" smtClean="0"/>
              <a:t>いる。</a:t>
            </a:r>
            <a:endParaRPr lang="ja-JP" altLang="ja-JP" dirty="0"/>
          </a:p>
          <a:p>
            <a:endParaRPr kumimoji="1" lang="ja-JP" altLang="en-US" dirty="0"/>
          </a:p>
        </p:txBody>
      </p:sp>
    </p:spTree>
    <p:extLst>
      <p:ext uri="{BB962C8B-B14F-4D97-AF65-F5344CB8AC3E}">
        <p14:creationId xmlns:p14="http://schemas.microsoft.com/office/powerpoint/2010/main" val="14815406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628800"/>
          </a:xfrm>
          <a:solidFill>
            <a:srgbClr val="FFFF00"/>
          </a:solidFill>
          <a:ln w="57150">
            <a:solidFill>
              <a:schemeClr val="tx1">
                <a:lumMod val="95000"/>
                <a:lumOff val="5000"/>
              </a:schemeClr>
            </a:solidFill>
          </a:ln>
        </p:spPr>
        <p:txBody>
          <a:bodyPr>
            <a:normAutofit/>
          </a:bodyPr>
          <a:lstStyle/>
          <a:p>
            <a:r>
              <a:rPr lang="ja-JP" altLang="en-US" dirty="0" smtClean="0"/>
              <a:t>使命を終えた</a:t>
            </a:r>
            <a:r>
              <a:rPr lang="en-US" altLang="ja-JP" dirty="0" smtClean="0"/>
              <a:t/>
            </a:r>
            <a:br>
              <a:rPr lang="en-US" altLang="ja-JP" dirty="0" smtClean="0"/>
            </a:br>
            <a:r>
              <a:rPr lang="ja-JP" altLang="ja-JP" dirty="0" smtClean="0"/>
              <a:t>国際観光ホテル整備法</a:t>
            </a:r>
            <a:endParaRPr kumimoji="1" lang="ja-JP" altLang="en-US" dirty="0"/>
          </a:p>
        </p:txBody>
      </p:sp>
      <p:sp>
        <p:nvSpPr>
          <p:cNvPr id="3" name="コンテンツ プレースホルダ 2"/>
          <p:cNvSpPr>
            <a:spLocks noGrp="1"/>
          </p:cNvSpPr>
          <p:nvPr>
            <p:ph idx="1"/>
          </p:nvPr>
        </p:nvSpPr>
        <p:spPr>
          <a:xfrm>
            <a:off x="457200" y="1744216"/>
            <a:ext cx="8229600" cy="4997152"/>
          </a:xfrm>
        </p:spPr>
        <p:txBody>
          <a:bodyPr>
            <a:noAutofit/>
          </a:bodyPr>
          <a:lstStyle/>
          <a:p>
            <a:r>
              <a:rPr lang="ja-JP" altLang="ja-JP" sz="4000" dirty="0" smtClean="0"/>
              <a:t>国際観光ホテル整備法は、外客用宿泊施設として「</a:t>
            </a:r>
            <a:r>
              <a:rPr lang="ja-JP" altLang="ja-JP" sz="4000" dirty="0" smtClean="0">
                <a:solidFill>
                  <a:srgbClr val="FF0000"/>
                </a:solidFill>
              </a:rPr>
              <a:t>国際観光ホテル</a:t>
            </a:r>
            <a:r>
              <a:rPr lang="ja-JP" altLang="ja-JP" sz="4000" dirty="0" smtClean="0"/>
              <a:t>」「</a:t>
            </a:r>
            <a:r>
              <a:rPr lang="ja-JP" altLang="ja-JP" sz="4000" dirty="0" smtClean="0">
                <a:solidFill>
                  <a:srgbClr val="FF0000"/>
                </a:solidFill>
              </a:rPr>
              <a:t>国際観光旅館</a:t>
            </a:r>
            <a:r>
              <a:rPr lang="ja-JP" altLang="ja-JP" sz="4000" dirty="0" smtClean="0"/>
              <a:t>」が登録制度により範疇化しているものの、格付けが単一であることから公的評価システムとの認識が薄く、</a:t>
            </a:r>
            <a:r>
              <a:rPr lang="ja-JP" altLang="ja-JP" sz="4000" dirty="0" smtClean="0">
                <a:solidFill>
                  <a:srgbClr val="FF0000"/>
                </a:solidFill>
              </a:rPr>
              <a:t>日本でも宿泊施設等の公的格付けが必要との誤った議論が発生する。</a:t>
            </a:r>
            <a:endParaRPr lang="ja-JP" altLang="en-US" sz="4000" dirty="0" smtClean="0">
              <a:solidFill>
                <a:srgbClr val="FF0000"/>
              </a:solidFill>
            </a:endParaRPr>
          </a:p>
          <a:p>
            <a:endParaRPr kumimoji="1" lang="ja-JP" altLang="en-US" sz="4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23728" y="1484784"/>
            <a:ext cx="6408712" cy="3672408"/>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p:cNvCxnSpPr>
            <a:stCxn id="4" idx="0"/>
            <a:endCxn id="15" idx="1"/>
          </p:cNvCxnSpPr>
          <p:nvPr/>
        </p:nvCxnSpPr>
        <p:spPr>
          <a:xfrm>
            <a:off x="5328084" y="1484784"/>
            <a:ext cx="0" cy="4207612"/>
          </a:xfrm>
          <a:prstGeom prst="line">
            <a:avLst/>
          </a:prstGeom>
          <a:ln w="571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0" y="3356992"/>
            <a:ext cx="8604448" cy="0"/>
          </a:xfrm>
          <a:prstGeom prst="line">
            <a:avLst/>
          </a:prstGeom>
          <a:ln w="762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a:xfrm>
            <a:off x="2771800" y="5517232"/>
            <a:ext cx="1944216" cy="707886"/>
          </a:xfrm>
          <a:prstGeom prst="rect">
            <a:avLst/>
          </a:prstGeom>
          <a:noFill/>
        </p:spPr>
        <p:txBody>
          <a:bodyPr wrap="square" rtlCol="0">
            <a:spAutoFit/>
          </a:bodyPr>
          <a:lstStyle/>
          <a:p>
            <a:r>
              <a:rPr lang="ja-JP" altLang="en-US" sz="4000" dirty="0" smtClean="0">
                <a:solidFill>
                  <a:schemeClr val="tx1">
                    <a:lumMod val="95000"/>
                    <a:lumOff val="5000"/>
                  </a:schemeClr>
                </a:solidFill>
              </a:rPr>
              <a:t>ホテル</a:t>
            </a:r>
            <a:endParaRPr kumimoji="1" lang="ja-JP" altLang="en-US" sz="4000" dirty="0">
              <a:solidFill>
                <a:schemeClr val="tx1">
                  <a:lumMod val="95000"/>
                  <a:lumOff val="5000"/>
                </a:schemeClr>
              </a:solidFill>
            </a:endParaRPr>
          </a:p>
        </p:txBody>
      </p:sp>
      <p:sp>
        <p:nvSpPr>
          <p:cNvPr id="11" name="テキスト ボックス 10"/>
          <p:cNvSpPr txBox="1"/>
          <p:nvPr/>
        </p:nvSpPr>
        <p:spPr>
          <a:xfrm>
            <a:off x="6444208" y="5445224"/>
            <a:ext cx="1944216" cy="707886"/>
          </a:xfrm>
          <a:prstGeom prst="rect">
            <a:avLst/>
          </a:prstGeom>
          <a:noFill/>
        </p:spPr>
        <p:txBody>
          <a:bodyPr wrap="square" rtlCol="0">
            <a:spAutoFit/>
          </a:bodyPr>
          <a:lstStyle/>
          <a:p>
            <a:r>
              <a:rPr kumimoji="1" lang="ja-JP" altLang="en-US" sz="4000" dirty="0" smtClean="0">
                <a:solidFill>
                  <a:schemeClr val="tx1">
                    <a:lumMod val="95000"/>
                    <a:lumOff val="5000"/>
                  </a:schemeClr>
                </a:solidFill>
              </a:rPr>
              <a:t>旅館</a:t>
            </a:r>
            <a:endParaRPr kumimoji="1" lang="ja-JP" altLang="en-US" sz="4000" dirty="0">
              <a:solidFill>
                <a:schemeClr val="tx1">
                  <a:lumMod val="95000"/>
                  <a:lumOff val="5000"/>
                </a:schemeClr>
              </a:solidFill>
            </a:endParaRPr>
          </a:p>
        </p:txBody>
      </p:sp>
      <p:sp>
        <p:nvSpPr>
          <p:cNvPr id="14" name="テキスト ボックス 13"/>
          <p:cNvSpPr txBox="1"/>
          <p:nvPr/>
        </p:nvSpPr>
        <p:spPr>
          <a:xfrm>
            <a:off x="179512" y="272842"/>
            <a:ext cx="8712968" cy="707886"/>
          </a:xfrm>
          <a:prstGeom prst="rect">
            <a:avLst/>
          </a:prstGeom>
          <a:solidFill>
            <a:srgbClr val="FFFF00"/>
          </a:solidFill>
          <a:ln w="57150">
            <a:solidFill>
              <a:schemeClr val="tx1">
                <a:lumMod val="95000"/>
                <a:lumOff val="5000"/>
              </a:schemeClr>
            </a:solidFill>
          </a:ln>
        </p:spPr>
        <p:txBody>
          <a:bodyPr wrap="square" rtlCol="0">
            <a:spAutoFit/>
          </a:bodyPr>
          <a:lstStyle/>
          <a:p>
            <a:r>
              <a:rPr kumimoji="1" lang="ja-JP" altLang="en-US" sz="4000" dirty="0" smtClean="0">
                <a:solidFill>
                  <a:schemeClr val="tx1">
                    <a:lumMod val="95000"/>
                    <a:lumOff val="5000"/>
                  </a:schemeClr>
                </a:solidFill>
              </a:rPr>
              <a:t>日本の宿泊施設は、外客用には四分類</a:t>
            </a:r>
            <a:endParaRPr kumimoji="1" lang="ja-JP" altLang="en-US" sz="4000" dirty="0">
              <a:solidFill>
                <a:schemeClr val="tx1">
                  <a:lumMod val="95000"/>
                  <a:lumOff val="5000"/>
                </a:schemeClr>
              </a:solidFill>
            </a:endParaRPr>
          </a:p>
        </p:txBody>
      </p:sp>
      <p:sp>
        <p:nvSpPr>
          <p:cNvPr id="15" name="左右矢印 14"/>
          <p:cNvSpPr/>
          <p:nvPr/>
        </p:nvSpPr>
        <p:spPr>
          <a:xfrm>
            <a:off x="4355976" y="5445224"/>
            <a:ext cx="1944216" cy="988688"/>
          </a:xfrm>
          <a:prstGeom prst="lef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smtClean="0">
                <a:solidFill>
                  <a:schemeClr val="tx1">
                    <a:lumMod val="95000"/>
                    <a:lumOff val="5000"/>
                  </a:schemeClr>
                </a:solidFill>
              </a:rPr>
              <a:t>曖昧化</a:t>
            </a:r>
            <a:endParaRPr kumimoji="1" lang="ja-JP" altLang="en-US" sz="3200" dirty="0">
              <a:solidFill>
                <a:schemeClr val="tx1">
                  <a:lumMod val="95000"/>
                  <a:lumOff val="5000"/>
                </a:schemeClr>
              </a:solidFill>
            </a:endParaRPr>
          </a:p>
        </p:txBody>
      </p:sp>
      <p:sp>
        <p:nvSpPr>
          <p:cNvPr id="16" name="テキスト ボックス 15"/>
          <p:cNvSpPr txBox="1"/>
          <p:nvPr/>
        </p:nvSpPr>
        <p:spPr>
          <a:xfrm>
            <a:off x="2411760" y="2060848"/>
            <a:ext cx="2664296" cy="707886"/>
          </a:xfrm>
          <a:prstGeom prst="rect">
            <a:avLst/>
          </a:prstGeom>
          <a:noFill/>
        </p:spPr>
        <p:txBody>
          <a:bodyPr wrap="square" rtlCol="0">
            <a:spAutoFit/>
          </a:bodyPr>
          <a:lstStyle/>
          <a:p>
            <a:r>
              <a:rPr lang="ja-JP" altLang="en-US" sz="4000" dirty="0" smtClean="0">
                <a:solidFill>
                  <a:schemeClr val="tx1">
                    <a:lumMod val="95000"/>
                    <a:lumOff val="5000"/>
                  </a:schemeClr>
                </a:solidFill>
              </a:rPr>
              <a:t>登録ホテル</a:t>
            </a:r>
            <a:endParaRPr kumimoji="1" lang="ja-JP" altLang="en-US" sz="4000" dirty="0">
              <a:solidFill>
                <a:schemeClr val="tx1">
                  <a:lumMod val="95000"/>
                  <a:lumOff val="5000"/>
                </a:schemeClr>
              </a:solidFill>
            </a:endParaRPr>
          </a:p>
        </p:txBody>
      </p:sp>
      <p:sp>
        <p:nvSpPr>
          <p:cNvPr id="17" name="テキスト ボックス 16"/>
          <p:cNvSpPr txBox="1"/>
          <p:nvPr/>
        </p:nvSpPr>
        <p:spPr>
          <a:xfrm>
            <a:off x="2123728" y="3861048"/>
            <a:ext cx="3456384" cy="707886"/>
          </a:xfrm>
          <a:prstGeom prst="rect">
            <a:avLst/>
          </a:prstGeom>
          <a:noFill/>
        </p:spPr>
        <p:txBody>
          <a:bodyPr wrap="square" rtlCol="0">
            <a:spAutoFit/>
          </a:bodyPr>
          <a:lstStyle/>
          <a:p>
            <a:r>
              <a:rPr lang="ja-JP" altLang="en-US" sz="4000" dirty="0" smtClean="0">
                <a:solidFill>
                  <a:schemeClr val="tx1">
                    <a:lumMod val="95000"/>
                    <a:lumOff val="5000"/>
                  </a:schemeClr>
                </a:solidFill>
              </a:rPr>
              <a:t>非登録ホテル</a:t>
            </a:r>
            <a:endParaRPr kumimoji="1" lang="ja-JP" altLang="en-US" sz="4000" dirty="0">
              <a:solidFill>
                <a:schemeClr val="tx1">
                  <a:lumMod val="95000"/>
                  <a:lumOff val="5000"/>
                </a:schemeClr>
              </a:solidFill>
            </a:endParaRPr>
          </a:p>
        </p:txBody>
      </p:sp>
      <p:sp>
        <p:nvSpPr>
          <p:cNvPr id="18" name="テキスト ボックス 17"/>
          <p:cNvSpPr txBox="1"/>
          <p:nvPr/>
        </p:nvSpPr>
        <p:spPr>
          <a:xfrm>
            <a:off x="5580112" y="2073042"/>
            <a:ext cx="2448272" cy="707886"/>
          </a:xfrm>
          <a:prstGeom prst="rect">
            <a:avLst/>
          </a:prstGeom>
          <a:noFill/>
        </p:spPr>
        <p:txBody>
          <a:bodyPr wrap="square" rtlCol="0">
            <a:spAutoFit/>
          </a:bodyPr>
          <a:lstStyle/>
          <a:p>
            <a:r>
              <a:rPr lang="ja-JP" altLang="en-US" sz="4000" dirty="0" smtClean="0">
                <a:solidFill>
                  <a:schemeClr val="tx1">
                    <a:lumMod val="95000"/>
                    <a:lumOff val="5000"/>
                  </a:schemeClr>
                </a:solidFill>
              </a:rPr>
              <a:t>登録旅館</a:t>
            </a:r>
            <a:endParaRPr kumimoji="1" lang="ja-JP" altLang="en-US" sz="4000" dirty="0">
              <a:solidFill>
                <a:schemeClr val="tx1">
                  <a:lumMod val="95000"/>
                  <a:lumOff val="5000"/>
                </a:schemeClr>
              </a:solidFill>
            </a:endParaRPr>
          </a:p>
        </p:txBody>
      </p:sp>
      <p:sp>
        <p:nvSpPr>
          <p:cNvPr id="19" name="テキスト ボックス 18"/>
          <p:cNvSpPr txBox="1"/>
          <p:nvPr/>
        </p:nvSpPr>
        <p:spPr>
          <a:xfrm>
            <a:off x="5508104" y="3873242"/>
            <a:ext cx="2736304" cy="707886"/>
          </a:xfrm>
          <a:prstGeom prst="rect">
            <a:avLst/>
          </a:prstGeom>
          <a:noFill/>
        </p:spPr>
        <p:txBody>
          <a:bodyPr wrap="square" rtlCol="0">
            <a:spAutoFit/>
          </a:bodyPr>
          <a:lstStyle/>
          <a:p>
            <a:r>
              <a:rPr lang="ja-JP" altLang="en-US" sz="4000" dirty="0" smtClean="0">
                <a:solidFill>
                  <a:schemeClr val="tx1">
                    <a:lumMod val="95000"/>
                    <a:lumOff val="5000"/>
                  </a:schemeClr>
                </a:solidFill>
              </a:rPr>
              <a:t>非登録旅館</a:t>
            </a:r>
            <a:endParaRPr kumimoji="1" lang="ja-JP" altLang="en-US" sz="4000" dirty="0">
              <a:solidFill>
                <a:schemeClr val="tx1">
                  <a:lumMod val="95000"/>
                  <a:lumOff val="5000"/>
                </a:schemeClr>
              </a:solidFill>
            </a:endParaRPr>
          </a:p>
        </p:txBody>
      </p:sp>
      <p:sp>
        <p:nvSpPr>
          <p:cNvPr id="24" name="テキスト ボックス 23"/>
          <p:cNvSpPr txBox="1"/>
          <p:nvPr/>
        </p:nvSpPr>
        <p:spPr>
          <a:xfrm>
            <a:off x="467544" y="1424970"/>
            <a:ext cx="1944216" cy="707886"/>
          </a:xfrm>
          <a:prstGeom prst="rect">
            <a:avLst/>
          </a:prstGeom>
          <a:noFill/>
        </p:spPr>
        <p:txBody>
          <a:bodyPr wrap="square" rtlCol="0">
            <a:spAutoFit/>
          </a:bodyPr>
          <a:lstStyle/>
          <a:p>
            <a:r>
              <a:rPr kumimoji="1" lang="ja-JP" altLang="en-US" sz="4000" dirty="0" smtClean="0">
                <a:solidFill>
                  <a:schemeClr val="tx1">
                    <a:lumMod val="95000"/>
                    <a:lumOff val="5000"/>
                  </a:schemeClr>
                </a:solidFill>
              </a:rPr>
              <a:t>登録</a:t>
            </a:r>
            <a:endParaRPr kumimoji="1" lang="ja-JP" altLang="en-US" sz="4000" dirty="0">
              <a:solidFill>
                <a:schemeClr val="tx1">
                  <a:lumMod val="95000"/>
                  <a:lumOff val="5000"/>
                </a:schemeClr>
              </a:solidFill>
            </a:endParaRPr>
          </a:p>
        </p:txBody>
      </p:sp>
      <p:sp>
        <p:nvSpPr>
          <p:cNvPr id="25" name="テキスト ボックス 24"/>
          <p:cNvSpPr txBox="1"/>
          <p:nvPr/>
        </p:nvSpPr>
        <p:spPr>
          <a:xfrm>
            <a:off x="251520" y="4941168"/>
            <a:ext cx="1944216" cy="707886"/>
          </a:xfrm>
          <a:prstGeom prst="rect">
            <a:avLst/>
          </a:prstGeom>
          <a:noFill/>
        </p:spPr>
        <p:txBody>
          <a:bodyPr wrap="square" rtlCol="0">
            <a:spAutoFit/>
          </a:bodyPr>
          <a:lstStyle/>
          <a:p>
            <a:r>
              <a:rPr kumimoji="1" lang="ja-JP" altLang="en-US" sz="4000" dirty="0" smtClean="0">
                <a:solidFill>
                  <a:schemeClr val="tx1">
                    <a:lumMod val="95000"/>
                    <a:lumOff val="5000"/>
                  </a:schemeClr>
                </a:solidFill>
              </a:rPr>
              <a:t>非登録</a:t>
            </a:r>
            <a:endParaRPr kumimoji="1" lang="ja-JP" altLang="en-US" sz="4000" dirty="0">
              <a:solidFill>
                <a:schemeClr val="tx1">
                  <a:lumMod val="95000"/>
                  <a:lumOff val="5000"/>
                </a:schemeClr>
              </a:solidFill>
            </a:endParaRPr>
          </a:p>
        </p:txBody>
      </p:sp>
      <p:sp>
        <p:nvSpPr>
          <p:cNvPr id="27" name="上下矢印 26"/>
          <p:cNvSpPr/>
          <p:nvPr/>
        </p:nvSpPr>
        <p:spPr>
          <a:xfrm>
            <a:off x="251520" y="2060848"/>
            <a:ext cx="1728192" cy="2880320"/>
          </a:xfrm>
          <a:prstGeom prst="up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2800" dirty="0" smtClean="0">
                <a:solidFill>
                  <a:schemeClr val="tx1">
                    <a:lumMod val="95000"/>
                    <a:lumOff val="5000"/>
                  </a:schemeClr>
                </a:solidFill>
              </a:rPr>
              <a:t>政策的意義</a:t>
            </a:r>
            <a:endParaRPr kumimoji="1" lang="en-US" altLang="ja-JP" sz="2800" dirty="0" smtClean="0">
              <a:solidFill>
                <a:schemeClr val="tx1">
                  <a:lumMod val="95000"/>
                  <a:lumOff val="5000"/>
                </a:schemeClr>
              </a:solidFill>
            </a:endParaRPr>
          </a:p>
          <a:p>
            <a:pPr algn="ctr"/>
            <a:r>
              <a:rPr kumimoji="1" lang="ja-JP" altLang="en-US" sz="2800" dirty="0" smtClean="0">
                <a:solidFill>
                  <a:schemeClr val="tx1">
                    <a:lumMod val="95000"/>
                    <a:lumOff val="5000"/>
                  </a:schemeClr>
                </a:solidFill>
              </a:rPr>
              <a:t>の希薄化</a:t>
            </a:r>
            <a:endParaRPr kumimoji="1" lang="ja-JP" altLang="en-US" sz="2800" dirty="0">
              <a:solidFill>
                <a:schemeClr val="tx1">
                  <a:lumMod val="95000"/>
                  <a:lumOff val="5000"/>
                </a:schemeClr>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2">
              <a:lumMod val="60000"/>
              <a:lumOff val="40000"/>
            </a:schemeClr>
          </a:solidFill>
          <a:ln w="57150">
            <a:solidFill>
              <a:schemeClr val="tx1">
                <a:lumMod val="95000"/>
                <a:lumOff val="5000"/>
              </a:schemeClr>
            </a:solidFill>
          </a:ln>
        </p:spPr>
        <p:txBody>
          <a:bodyPr/>
          <a:lstStyle/>
          <a:p>
            <a:r>
              <a:rPr kumimoji="1" lang="ja-JP" altLang="en-US" dirty="0" smtClean="0"/>
              <a:t>税制措置の不協和</a:t>
            </a:r>
            <a:endParaRPr kumimoji="1" lang="ja-JP" altLang="en-US" dirty="0"/>
          </a:p>
        </p:txBody>
      </p:sp>
      <p:sp>
        <p:nvSpPr>
          <p:cNvPr id="3" name="コンテンツ プレースホルダ 2"/>
          <p:cNvSpPr>
            <a:spLocks noGrp="1"/>
          </p:cNvSpPr>
          <p:nvPr>
            <p:ph idx="1"/>
          </p:nvPr>
        </p:nvSpPr>
        <p:spPr>
          <a:xfrm>
            <a:off x="457200" y="1628800"/>
            <a:ext cx="8229600" cy="4968552"/>
          </a:xfrm>
        </p:spPr>
        <p:txBody>
          <a:bodyPr>
            <a:normAutofit/>
          </a:bodyPr>
          <a:lstStyle/>
          <a:p>
            <a:r>
              <a:rPr lang="ja-JP" altLang="ja-JP" dirty="0" smtClean="0"/>
              <a:t>公的評価は評価を受ける主体にインセンティブが必要であるが、税制度と連動した場合、フランスでは納税額が高く、日本では低くされる（従ってフランスでは課税額の増加を嫌う場合には評価をわざわざ下げる）。</a:t>
            </a:r>
            <a:endParaRPr lang="en-US" altLang="ja-JP" dirty="0" smtClean="0"/>
          </a:p>
          <a:p>
            <a:r>
              <a:rPr lang="ja-JP" altLang="en-US" dirty="0" smtClean="0"/>
              <a:t>以前の清酒の紋別制度も、格付けの高いものは納税額も多かった</a:t>
            </a:r>
            <a:endParaRPr lang="en-US" altLang="ja-JP" dirty="0" smtClean="0"/>
          </a:p>
          <a:p>
            <a:r>
              <a:rPr kumimoji="1" lang="ja-JP" altLang="en-US" dirty="0" smtClean="0"/>
              <a:t>東京都では一定額以上の宿泊料金に宿泊税をかけている</a:t>
            </a:r>
            <a:endParaRPr kumimoji="1" lang="ja-JP"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20000"/>
              <a:lumOff val="80000"/>
            </a:schemeClr>
          </a:solidFill>
          <a:ln>
            <a:solidFill>
              <a:schemeClr val="tx1">
                <a:lumMod val="95000"/>
                <a:lumOff val="5000"/>
              </a:schemeClr>
            </a:solidFill>
          </a:ln>
        </p:spPr>
        <p:txBody>
          <a:bodyPr>
            <a:normAutofit fontScale="90000"/>
          </a:bodyPr>
          <a:lstStyle/>
          <a:p>
            <a:r>
              <a:rPr kumimoji="1" lang="ja-JP" altLang="en-US" dirty="0" smtClean="0"/>
              <a:t>宿泊にこだわらない</a:t>
            </a:r>
            <a:r>
              <a:rPr kumimoji="1" lang="en-US" altLang="ja-JP" dirty="0" smtClean="0"/>
              <a:t/>
            </a:r>
            <a:br>
              <a:rPr kumimoji="1" lang="en-US" altLang="ja-JP" dirty="0" smtClean="0"/>
            </a:br>
            <a:r>
              <a:rPr kumimoji="1" lang="ja-JP" altLang="en-US" dirty="0" smtClean="0"/>
              <a:t>観光地のビジネスモデル</a:t>
            </a:r>
            <a:endParaRPr kumimoji="1" lang="ja-JP" altLang="en-US" dirty="0"/>
          </a:p>
        </p:txBody>
      </p:sp>
      <p:sp>
        <p:nvSpPr>
          <p:cNvPr id="3" name="コンテンツ プレースホルダ 2"/>
          <p:cNvSpPr>
            <a:spLocks noGrp="1"/>
          </p:cNvSpPr>
          <p:nvPr>
            <p:ph idx="1"/>
          </p:nvPr>
        </p:nvSpPr>
        <p:spPr>
          <a:xfrm>
            <a:off x="457200" y="2032248"/>
            <a:ext cx="8229600" cy="4493096"/>
          </a:xfrm>
        </p:spPr>
        <p:txBody>
          <a:bodyPr/>
          <a:lstStyle/>
          <a:p>
            <a:r>
              <a:rPr kumimoji="1" lang="ja-JP" altLang="en-US" dirty="0" smtClean="0"/>
              <a:t>地域の誇りを持つ文化都市の「古都モデル」　は大型宿泊施設を排除</a:t>
            </a:r>
            <a:endParaRPr kumimoji="1" lang="en-US" altLang="ja-JP" dirty="0" smtClean="0"/>
          </a:p>
          <a:p>
            <a:r>
              <a:rPr kumimoji="1" lang="ja-JP" altLang="en-US" dirty="0" smtClean="0"/>
              <a:t>代表例　スペイン・トレド　東京・鎌倉</a:t>
            </a:r>
            <a:endParaRPr kumimoji="1" lang="en-US" altLang="ja-JP" dirty="0" smtClean="0"/>
          </a:p>
          <a:p>
            <a:r>
              <a:rPr kumimoji="1" lang="ja-JP" altLang="en-US" dirty="0" smtClean="0"/>
              <a:t>奈良・京都では宿泊にこだわる地域観光業者が多い　　大阪都のすみわけができていない</a:t>
            </a:r>
            <a:endParaRPr kumimoji="1" lang="en-US" altLang="ja-JP" dirty="0" smtClean="0"/>
          </a:p>
          <a:p>
            <a:r>
              <a:rPr lang="ja-JP" altLang="en-US" dirty="0" smtClean="0"/>
              <a:t>朝来市の動きは、日本の代表例</a:t>
            </a:r>
            <a:endParaRPr kumimoji="1" lang="en-US" altLang="ja-JP" dirty="0" smtClean="0"/>
          </a:p>
          <a:p>
            <a:endParaRPr kumimoji="1" lang="ja-JP"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en-US" dirty="0" smtClean="0"/>
              <a:t>泊と食の両立モデル</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宿泊業が抱き合わせ販売で食事を提供している限り、料理人の人生設計は不安定</a:t>
            </a:r>
            <a:endParaRPr kumimoji="1" lang="en-US" altLang="ja-JP" dirty="0" smtClean="0"/>
          </a:p>
          <a:p>
            <a:r>
              <a:rPr lang="ja-JP" altLang="en-US" dirty="0" smtClean="0"/>
              <a:t>ホテルのように、施設内に食事を別会計で提供する</a:t>
            </a:r>
            <a:endParaRPr lang="en-US" altLang="ja-JP" dirty="0" smtClean="0"/>
          </a:p>
          <a:p>
            <a:r>
              <a:rPr kumimoji="1" lang="ja-JP" altLang="en-US" dirty="0" smtClean="0"/>
              <a:t>板前が食事店を独立して経営、客のあっせんシステムを作り上げることにより、多様化しているニーズにこたえる</a:t>
            </a:r>
            <a:endParaRPr kumimoji="1" lang="ja-JP"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6350">
            <a:solidFill>
              <a:schemeClr val="tx1"/>
            </a:solidFill>
          </a:ln>
        </p:spPr>
        <p:txBody>
          <a:bodyPr>
            <a:normAutofit/>
          </a:bodyPr>
          <a:lstStyle/>
          <a:p>
            <a:r>
              <a:rPr lang="ja-JP" altLang="en-US" dirty="0" smtClean="0"/>
              <a:t>ホテルと旅館</a:t>
            </a:r>
            <a:endParaRPr kumimoji="1" lang="ja-JP" altLang="en-US" dirty="0"/>
          </a:p>
        </p:txBody>
      </p:sp>
      <p:sp>
        <p:nvSpPr>
          <p:cNvPr id="3" name="コンテンツ プレースホルダ 2"/>
          <p:cNvSpPr>
            <a:spLocks noGrp="1"/>
          </p:cNvSpPr>
          <p:nvPr>
            <p:ph idx="1"/>
          </p:nvPr>
        </p:nvSpPr>
        <p:spPr>
          <a:xfrm>
            <a:off x="467544" y="1628800"/>
            <a:ext cx="8229600" cy="4896544"/>
          </a:xfrm>
        </p:spPr>
        <p:txBody>
          <a:bodyPr>
            <a:normAutofit fontScale="92500" lnSpcReduction="10000"/>
          </a:bodyPr>
          <a:lstStyle/>
          <a:p>
            <a:r>
              <a:rPr lang="ja-JP" altLang="en-US" dirty="0" smtClean="0"/>
              <a:t>　明治期において、ホテル関係者から旅館のホテル名使用禁止の陳情が出ていた。</a:t>
            </a:r>
            <a:endParaRPr lang="en-US" altLang="ja-JP" dirty="0" smtClean="0"/>
          </a:p>
          <a:p>
            <a:r>
              <a:rPr lang="ja-JP" altLang="en-US" dirty="0" smtClean="0"/>
              <a:t>外来種であるホテルのディフィニションは必要がなかったが、旅館概念は大久保あかねの研究にもあるとおり形成期にあった。国際観光局が設立された</a:t>
            </a:r>
            <a:r>
              <a:rPr lang="en-US" altLang="ja-JP" dirty="0" smtClean="0"/>
              <a:t>1930 </a:t>
            </a:r>
            <a:r>
              <a:rPr lang="ja-JP" altLang="en-US" dirty="0" smtClean="0"/>
              <a:t>年当時、同局事業課の事務分掌規程は「旅館事業ノ助長並其ノ施設ノ改善ニ関スル事項」と規定されていたように、制度上はホテルと旅館の区分がなく、保持の段階にはなっていなかった。</a:t>
            </a:r>
          </a:p>
          <a:p>
            <a:r>
              <a:rPr lang="ja-JP" altLang="en-US" dirty="0" smtClean="0"/>
              <a:t>　</a:t>
            </a:r>
            <a:endParaRPr kumimoji="1" lang="ja-JP"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457200" y="476672"/>
            <a:ext cx="8229600" cy="5649491"/>
          </a:xfrm>
        </p:spPr>
        <p:txBody>
          <a:bodyPr>
            <a:normAutofit/>
          </a:bodyPr>
          <a:lstStyle/>
          <a:p>
            <a:r>
              <a:rPr lang="ja-JP" altLang="en-US" dirty="0" smtClean="0"/>
              <a:t>芦原義信は外来種のホテルとその後日本に出現した温泉ホテルは異なるものであるとする。洋風の宿様式であったホテルがわが国の住様式に大きく影響したものの、その影響は身にまとう着物段階であり、遺伝子レベルではほとんど影響がなかったと考えるのである。</a:t>
            </a:r>
            <a:endParaRPr lang="en-US" altLang="ja-JP" dirty="0" smtClean="0"/>
          </a:p>
          <a:p>
            <a:r>
              <a:rPr lang="ja-JP" altLang="en-US" dirty="0" smtClean="0"/>
              <a:t>逆に外来種であるホテルがわが国で独自の変異をとげ選択されている宿泊施設がビジネスホテル</a:t>
            </a:r>
            <a:r>
              <a:rPr lang="en-US" altLang="ja-JP" dirty="0" smtClean="0"/>
              <a:t>( </a:t>
            </a:r>
            <a:r>
              <a:rPr lang="ja-JP" altLang="en-US" dirty="0" smtClean="0"/>
              <a:t>温泉浴場つき</a:t>
            </a:r>
            <a:r>
              <a:rPr lang="en-US" altLang="ja-JP" dirty="0" smtClean="0"/>
              <a:t>) </a:t>
            </a:r>
            <a:r>
              <a:rPr lang="ja-JP" altLang="en-US" dirty="0" smtClean="0"/>
              <a:t>である。靴は脱がないが、スリッパ･浴衣で浴場に出入りできるハイブリッドの新種である。　</a:t>
            </a:r>
          </a:p>
          <a:p>
            <a:endParaRPr kumimoji="1" lang="ja-JP"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kumimoji="1" lang="ja-JP" altLang="en-US" dirty="0" smtClean="0"/>
              <a:t>トレドと鎌倉⇔奈良、京都</a:t>
            </a:r>
            <a:endParaRPr kumimoji="1" lang="ja-JP" altLang="en-US" dirty="0"/>
          </a:p>
        </p:txBody>
      </p:sp>
      <p:sp>
        <p:nvSpPr>
          <p:cNvPr id="3" name="コンテンツ プレースホルダ 2"/>
          <p:cNvSpPr>
            <a:spLocks noGrp="1"/>
          </p:cNvSpPr>
          <p:nvPr>
            <p:ph idx="1"/>
          </p:nvPr>
        </p:nvSpPr>
        <p:spPr>
          <a:xfrm>
            <a:off x="251520" y="1600200"/>
            <a:ext cx="8640960" cy="5257800"/>
          </a:xfrm>
        </p:spPr>
        <p:txBody>
          <a:bodyPr/>
          <a:lstStyle/>
          <a:p>
            <a:r>
              <a:rPr kumimoji="1" lang="ja-JP" altLang="en-US" dirty="0" smtClean="0"/>
              <a:t>宿泊産業にこだわらない地域づくりとビジネスモデルの形成</a:t>
            </a:r>
            <a:endParaRPr kumimoji="1" lang="en-US" altLang="ja-JP" dirty="0" smtClean="0"/>
          </a:p>
          <a:p>
            <a:r>
              <a:rPr kumimoji="1" lang="ja-JP" altLang="en-US" dirty="0" smtClean="0"/>
              <a:t>古都鎌倉の成功事例（観光政策風土記２）</a:t>
            </a:r>
            <a:endParaRPr kumimoji="1" lang="en-US" altLang="ja-JP" dirty="0" smtClean="0"/>
          </a:p>
          <a:p>
            <a:r>
              <a:rPr lang="ja-JP" altLang="en-US" dirty="0" smtClean="0"/>
              <a:t>トレドとマドリッドの関係</a:t>
            </a:r>
            <a:endParaRPr lang="en-US" altLang="ja-JP" dirty="0" smtClean="0"/>
          </a:p>
          <a:p>
            <a:r>
              <a:rPr kumimoji="1" lang="ja-JP" altLang="en-US" dirty="0" smtClean="0"/>
              <a:t>京都の失敗は、大阪との関係を整理できなかったことによる、街の破壊を自ら行ったこと</a:t>
            </a:r>
            <a:endParaRPr kumimoji="1" lang="en-US" altLang="ja-JP" dirty="0" smtClean="0"/>
          </a:p>
          <a:p>
            <a:r>
              <a:rPr lang="ja-JP" altLang="en-US" dirty="0" smtClean="0"/>
              <a:t>奈良も京都方式ではなく、鎌倉方式に学ぶべき</a:t>
            </a:r>
            <a:endParaRPr kumimoji="1" lang="ja-JP"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asahicom.jp/articles/images/AS20151107002627_comm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26766" y="260648"/>
            <a:ext cx="5597562" cy="6483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8253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4.bp.blogspot.com/-vGUVFyCfhkU/Vq3iMoqNWwI/AAAAAAAAAC4/M-ioDfMXLoE/s1600/%25E3%2582%25B9%25E3%2583%25A9%25E3%2582%25A4%25E3%2583%2588%25E3%2582%25991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836712"/>
            <a:ext cx="8320924" cy="4680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3163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solidFill>
          </a:ln>
        </p:spPr>
        <p:txBody>
          <a:bodyPr>
            <a:normAutofit fontScale="90000"/>
          </a:bodyPr>
          <a:lstStyle/>
          <a:p>
            <a:r>
              <a:rPr lang="ja-JP" altLang="ja-JP" b="1" dirty="0"/>
              <a:t>「</a:t>
            </a:r>
            <a:r>
              <a:rPr lang="ja-JP" altLang="ja-JP" b="1" dirty="0" smtClean="0"/>
              <a:t>うるさいゲスト</a:t>
            </a:r>
            <a:r>
              <a:rPr lang="ja-JP" altLang="ja-JP" b="1" dirty="0"/>
              <a:t>」論と宿泊引受</a:t>
            </a:r>
            <a:r>
              <a:rPr lang="ja-JP" altLang="ja-JP" b="1" dirty="0" smtClean="0"/>
              <a:t>義務論</a:t>
            </a:r>
            <a:endParaRPr kumimoji="1" lang="ja-JP" altLang="en-US" dirty="0"/>
          </a:p>
        </p:txBody>
      </p:sp>
      <p:sp>
        <p:nvSpPr>
          <p:cNvPr id="3" name="コンテンツ プレースホルダー 2"/>
          <p:cNvSpPr>
            <a:spLocks noGrp="1"/>
          </p:cNvSpPr>
          <p:nvPr>
            <p:ph idx="1"/>
          </p:nvPr>
        </p:nvSpPr>
        <p:spPr>
          <a:xfrm>
            <a:off x="107504" y="1600200"/>
            <a:ext cx="9001000" cy="5213176"/>
          </a:xfrm>
        </p:spPr>
        <p:txBody>
          <a:bodyPr>
            <a:normAutofit fontScale="92500" lnSpcReduction="10000"/>
          </a:bodyPr>
          <a:lstStyle/>
          <a:p>
            <a:r>
              <a:rPr lang="ja-JP" altLang="en-US" dirty="0" smtClean="0"/>
              <a:t>「別荘族」と「地元住民」の間で発生したことがある</a:t>
            </a:r>
            <a:endParaRPr lang="en-US" altLang="ja-JP" dirty="0" smtClean="0"/>
          </a:p>
          <a:p>
            <a:r>
              <a:rPr lang="ja-JP" altLang="ja-JP" dirty="0" smtClean="0"/>
              <a:t>オーナー</a:t>
            </a:r>
            <a:r>
              <a:rPr lang="ja-JP" altLang="ja-JP" dirty="0"/>
              <a:t>や不動産</a:t>
            </a:r>
            <a:r>
              <a:rPr lang="ja-JP" altLang="ja-JP" dirty="0" smtClean="0"/>
              <a:t>投資家</a:t>
            </a:r>
            <a:r>
              <a:rPr lang="ja-JP" altLang="en-US" dirty="0" smtClean="0"/>
              <a:t>は</a:t>
            </a:r>
            <a:r>
              <a:rPr lang="ja-JP" altLang="ja-JP" dirty="0" smtClean="0"/>
              <a:t>、</a:t>
            </a:r>
            <a:r>
              <a:rPr lang="en-US" altLang="ja-JP" dirty="0" smtClean="0"/>
              <a:t>Airbnb</a:t>
            </a:r>
            <a:r>
              <a:rPr lang="ja-JP" altLang="en-US" dirty="0" smtClean="0"/>
              <a:t>・</a:t>
            </a:r>
            <a:r>
              <a:rPr lang="ja-JP" altLang="ja-JP" dirty="0" smtClean="0"/>
              <a:t>民泊</a:t>
            </a:r>
            <a:r>
              <a:rPr lang="ja-JP" altLang="ja-JP" dirty="0"/>
              <a:t>が</a:t>
            </a:r>
            <a:r>
              <a:rPr lang="ja-JP" altLang="ja-JP" dirty="0" smtClean="0"/>
              <a:t>魅力。</a:t>
            </a:r>
            <a:r>
              <a:rPr lang="ja-JP" altLang="ja-JP" dirty="0"/>
              <a:t>その</a:t>
            </a:r>
            <a:r>
              <a:rPr lang="ja-JP" altLang="ja-JP" dirty="0" smtClean="0"/>
              <a:t>一方、</a:t>
            </a:r>
            <a:r>
              <a:rPr lang="ja-JP" altLang="ja-JP" dirty="0"/>
              <a:t>うるさいゲストが多く集まる環境は嫌だという住民</a:t>
            </a:r>
            <a:r>
              <a:rPr lang="ja-JP" altLang="ja-JP" dirty="0" smtClean="0"/>
              <a:t>も存在。</a:t>
            </a:r>
            <a:endParaRPr lang="en-US" altLang="ja-JP" dirty="0" smtClean="0"/>
          </a:p>
          <a:p>
            <a:r>
              <a:rPr lang="ja-JP" altLang="ja-JP" dirty="0" smtClean="0"/>
              <a:t>この</a:t>
            </a:r>
            <a:r>
              <a:rPr lang="ja-JP" altLang="ja-JP" dirty="0"/>
              <a:t>問題は、人流ビジネスは地域経済のために必要だという住民の意見と、どちらが正しくてどちらが間違っているという問題ではない</a:t>
            </a:r>
            <a:r>
              <a:rPr lang="ja-JP" altLang="ja-JP" dirty="0" smtClean="0"/>
              <a:t>。</a:t>
            </a:r>
            <a:endParaRPr lang="en-US" altLang="ja-JP" dirty="0" smtClean="0"/>
          </a:p>
          <a:p>
            <a:r>
              <a:rPr lang="ja-JP" altLang="ja-JP" dirty="0" smtClean="0"/>
              <a:t>地域</a:t>
            </a:r>
            <a:r>
              <a:rPr lang="ja-JP" altLang="ja-JP" dirty="0"/>
              <a:t>によって結論が異なることは</a:t>
            </a:r>
            <a:r>
              <a:rPr lang="ja-JP" altLang="ja-JP" dirty="0" smtClean="0"/>
              <a:t>当然</a:t>
            </a:r>
            <a:r>
              <a:rPr lang="ja-JP" altLang="ja-JP" dirty="0" smtClean="0"/>
              <a:t>。自治体</a:t>
            </a:r>
            <a:r>
              <a:rPr lang="ja-JP" altLang="ja-JP" dirty="0"/>
              <a:t>の長と地域の議会が判断すれば</a:t>
            </a:r>
            <a:r>
              <a:rPr lang="ja-JP" altLang="ja-JP" dirty="0" smtClean="0"/>
              <a:t>いい</a:t>
            </a:r>
            <a:endParaRPr lang="en-US" altLang="ja-JP" dirty="0" smtClean="0"/>
          </a:p>
          <a:p>
            <a:r>
              <a:rPr lang="ja-JP" altLang="en-US" dirty="0"/>
              <a:t>旅館</a:t>
            </a:r>
            <a:r>
              <a:rPr lang="ja-JP" altLang="en-US" dirty="0" smtClean="0"/>
              <a:t>の反対意向が強く働く地域は無理。その代り地域の発展にはマイナスになる可能性がある。</a:t>
            </a:r>
            <a:endParaRPr lang="ja-JP" altLang="ja-JP" dirty="0"/>
          </a:p>
        </p:txBody>
      </p:sp>
    </p:spTree>
    <p:extLst>
      <p:ext uri="{BB962C8B-B14F-4D97-AF65-F5344CB8AC3E}">
        <p14:creationId xmlns:p14="http://schemas.microsoft.com/office/powerpoint/2010/main" val="1176601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r>
              <a:rPr kumimoji="1" lang="ja-JP" altLang="en-US" dirty="0" smtClean="0"/>
              <a:t>論理矛盾</a:t>
            </a:r>
            <a:endParaRPr kumimoji="1" lang="ja-JP" altLang="en-US" dirty="0"/>
          </a:p>
        </p:txBody>
      </p:sp>
      <p:sp>
        <p:nvSpPr>
          <p:cNvPr id="3" name="コンテンツ プレースホルダー 2"/>
          <p:cNvSpPr>
            <a:spLocks noGrp="1"/>
          </p:cNvSpPr>
          <p:nvPr>
            <p:ph idx="1"/>
          </p:nvPr>
        </p:nvSpPr>
        <p:spPr>
          <a:xfrm>
            <a:off x="457200" y="1600200"/>
            <a:ext cx="8229600" cy="5069160"/>
          </a:xfrm>
        </p:spPr>
        <p:txBody>
          <a:bodyPr>
            <a:normAutofit fontScale="85000" lnSpcReduction="20000"/>
          </a:bodyPr>
          <a:lstStyle/>
          <a:p>
            <a:endParaRPr lang="en-US" altLang="ja-JP" dirty="0"/>
          </a:p>
          <a:p>
            <a:r>
              <a:rPr lang="ja-JP" altLang="ja-JP" dirty="0">
                <a:solidFill>
                  <a:srgbClr val="FF0000"/>
                </a:solidFill>
              </a:rPr>
              <a:t>国家戦略特区による大田区の民泊条例は「</a:t>
            </a:r>
            <a:r>
              <a:rPr lang="en-US" altLang="ja-JP" dirty="0">
                <a:solidFill>
                  <a:srgbClr val="FF0000"/>
                </a:solidFill>
              </a:rPr>
              <a:t>6</a:t>
            </a:r>
            <a:r>
              <a:rPr lang="ja-JP" altLang="ja-JP" dirty="0">
                <a:solidFill>
                  <a:srgbClr val="FF0000"/>
                </a:solidFill>
              </a:rPr>
              <a:t>泊</a:t>
            </a:r>
            <a:r>
              <a:rPr lang="en-US" altLang="ja-JP" dirty="0">
                <a:solidFill>
                  <a:srgbClr val="FF0000"/>
                </a:solidFill>
              </a:rPr>
              <a:t>7</a:t>
            </a:r>
            <a:r>
              <a:rPr lang="ja-JP" altLang="ja-JP" dirty="0">
                <a:solidFill>
                  <a:srgbClr val="FF0000"/>
                </a:solidFill>
              </a:rPr>
              <a:t>日以上」の滞在であることを要件としているが、宿泊引受義務規定の存在からすると論理矛盾を抱える規定</a:t>
            </a:r>
            <a:endParaRPr lang="en-US" altLang="ja-JP" dirty="0">
              <a:solidFill>
                <a:srgbClr val="FF0000"/>
              </a:solidFill>
            </a:endParaRPr>
          </a:p>
          <a:p>
            <a:r>
              <a:rPr lang="ja-JP" altLang="ja-JP" dirty="0"/>
              <a:t>また、行政指導で、事前に近隣住民に周知することも要件にしているが、</a:t>
            </a:r>
            <a:r>
              <a:rPr lang="ja-JP" altLang="ja-JP" dirty="0">
                <a:solidFill>
                  <a:srgbClr val="FF0000"/>
                </a:solidFill>
              </a:rPr>
              <a:t>行政手続法上大きな問題</a:t>
            </a:r>
          </a:p>
          <a:p>
            <a:r>
              <a:rPr lang="ja-JP" altLang="ja-JP" dirty="0"/>
              <a:t>実サービス提供者の宿泊機関は、現状において引受義務が課されている。それに対して、旅行業法では引受義務が規定されていないから、旅行業者は嫌な客は断ろうと思えば断れる。</a:t>
            </a:r>
            <a:r>
              <a:rPr lang="en-US" altLang="ja-JP" dirty="0"/>
              <a:t>Airbnb</a:t>
            </a:r>
            <a:r>
              <a:rPr lang="ja-JP" altLang="ja-JP" dirty="0"/>
              <a:t>サービスは旅行業でもなく、情報取次業ということであれば、引受義務も当然かかってこない。従って苦情の多い顧客は取りつがないようにすることは問題がないということになる。</a:t>
            </a:r>
          </a:p>
          <a:p>
            <a:endParaRPr kumimoji="1" lang="ja-JP" altLang="en-US" dirty="0"/>
          </a:p>
        </p:txBody>
      </p:sp>
    </p:spTree>
    <p:extLst>
      <p:ext uri="{BB962C8B-B14F-4D97-AF65-F5344CB8AC3E}">
        <p14:creationId xmlns:p14="http://schemas.microsoft.com/office/powerpoint/2010/main" val="3591626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ja-JP" dirty="0" smtClean="0"/>
              <a:t>農林漁業と民宿業</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a:bodyPr>
          <a:lstStyle/>
          <a:p>
            <a:r>
              <a:rPr lang="ja-JP" altLang="ja-JP" dirty="0" smtClean="0"/>
              <a:t>農林漁業制度においては、宿泊施設に対する対応が大きく変化した。戦争直後の国土計画は経済自立が目標であり、経済自立には食糧増産と輸入促進が不可欠と認識されたものの、食糧増産には国土の開拓、輸入促進には外客誘致のための観光資源保全という、観光資源を巡っては対立する考えを内在させるものでもあった。</a:t>
            </a:r>
          </a:p>
        </p:txBody>
      </p:sp>
    </p:spTree>
    <p:extLst>
      <p:ext uri="{BB962C8B-B14F-4D97-AF65-F5344CB8AC3E}">
        <p14:creationId xmlns:p14="http://schemas.microsoft.com/office/powerpoint/2010/main" val="288909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79512" y="404664"/>
            <a:ext cx="8507288" cy="6264696"/>
          </a:xfrm>
        </p:spPr>
        <p:txBody>
          <a:bodyPr>
            <a:normAutofit/>
          </a:bodyPr>
          <a:lstStyle/>
          <a:p>
            <a:r>
              <a:rPr lang="ja-JP" altLang="ja-JP" dirty="0" smtClean="0"/>
              <a:t>「農山漁村滞在型余暇活動のための基盤整備の促進に関する</a:t>
            </a:r>
            <a:r>
              <a:rPr lang="ja-JP" altLang="ja-JP" dirty="0" smtClean="0"/>
              <a:t>法律」</a:t>
            </a:r>
            <a:r>
              <a:rPr lang="ja-JP" altLang="ja-JP" dirty="0" smtClean="0"/>
              <a:t>が</a:t>
            </a:r>
            <a:r>
              <a:rPr lang="ja-JP" altLang="ja-JP" dirty="0" smtClean="0"/>
              <a:t>制定。</a:t>
            </a:r>
            <a:r>
              <a:rPr lang="ja-JP" altLang="ja-JP" dirty="0" smtClean="0"/>
              <a:t>道府県知事</a:t>
            </a:r>
            <a:r>
              <a:rPr lang="ja-JP" altLang="ja-JP" dirty="0" smtClean="0"/>
              <a:t>が基本</a:t>
            </a:r>
            <a:r>
              <a:rPr lang="ja-JP" altLang="ja-JP" dirty="0" smtClean="0"/>
              <a:t>方針を定め</a:t>
            </a:r>
            <a:r>
              <a:rPr lang="ja-JP" altLang="ja-JP" dirty="0" smtClean="0"/>
              <a:t>、市町村</a:t>
            </a:r>
            <a:r>
              <a:rPr lang="ja-JP" altLang="ja-JP" dirty="0" smtClean="0"/>
              <a:t>が市町村計画を</a:t>
            </a:r>
            <a:r>
              <a:rPr lang="ja-JP" altLang="ja-JP" dirty="0" smtClean="0"/>
              <a:t>作成</a:t>
            </a:r>
            <a:endParaRPr lang="en-US" altLang="ja-JP" dirty="0" smtClean="0"/>
          </a:p>
          <a:p>
            <a:r>
              <a:rPr lang="ja-JP" altLang="ja-JP" dirty="0" smtClean="0">
                <a:solidFill>
                  <a:srgbClr val="FF0000"/>
                </a:solidFill>
              </a:rPr>
              <a:t>農林</a:t>
            </a:r>
            <a:r>
              <a:rPr lang="ja-JP" altLang="ja-JP" dirty="0" smtClean="0">
                <a:solidFill>
                  <a:srgbClr val="FF0000"/>
                </a:solidFill>
              </a:rPr>
              <a:t>漁業体験民宿業</a:t>
            </a:r>
            <a:r>
              <a:rPr lang="ja-JP" altLang="ja-JP" dirty="0" smtClean="0"/>
              <a:t>についての民間団体による登録制度を</a:t>
            </a:r>
            <a:r>
              <a:rPr lang="ja-JP" altLang="ja-JP" dirty="0" smtClean="0"/>
              <a:t>実施</a:t>
            </a:r>
            <a:endParaRPr lang="en-US" altLang="ja-JP" dirty="0" smtClean="0"/>
          </a:p>
          <a:p>
            <a:r>
              <a:rPr lang="ja-JP" altLang="ja-JP" dirty="0" smtClean="0"/>
              <a:t>宿泊</a:t>
            </a:r>
            <a:r>
              <a:rPr lang="ja-JP" altLang="ja-JP" dirty="0" smtClean="0"/>
              <a:t>施設と余暇活動を一体的に計画する点で施設計画の域を脱しており注目される</a:t>
            </a:r>
            <a:r>
              <a:rPr lang="ja-JP" altLang="ja-JP" dirty="0" smtClean="0"/>
              <a:t>制度</a:t>
            </a:r>
            <a:endParaRPr lang="en-US" altLang="ja-JP" dirty="0" smtClean="0"/>
          </a:p>
          <a:p>
            <a:r>
              <a:rPr lang="ja-JP" altLang="ja-JP" dirty="0" smtClean="0"/>
              <a:t>農林</a:t>
            </a:r>
            <a:r>
              <a:rPr lang="ja-JP" altLang="ja-JP" dirty="0" smtClean="0"/>
              <a:t>水産省令で定める農村滞在型余暇活動又は山村・漁村滞在型余暇活動に必要な役務を提供する営業であって、農林漁業者又はその組織する団体が行う</a:t>
            </a:r>
            <a:r>
              <a:rPr lang="ja-JP" altLang="ja-JP" dirty="0" smtClean="0"/>
              <a:t>もの</a:t>
            </a:r>
            <a:endParaRPr lang="ja-JP" altLang="ja-JP" dirty="0" smtClean="0"/>
          </a:p>
          <a:p>
            <a:endParaRPr kumimoji="1" lang="ja-JP" altLang="en-US" dirty="0"/>
          </a:p>
        </p:txBody>
      </p:sp>
    </p:spTree>
    <p:extLst>
      <p:ext uri="{BB962C8B-B14F-4D97-AF65-F5344CB8AC3E}">
        <p14:creationId xmlns:p14="http://schemas.microsoft.com/office/powerpoint/2010/main" val="398459033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TotalTime>
  <Words>3897</Words>
  <Application>Microsoft Office PowerPoint</Application>
  <PresentationFormat>画面に合わせる (4:3)</PresentationFormat>
  <Paragraphs>252</Paragraphs>
  <Slides>38</Slides>
  <Notes>30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38</vt:i4>
      </vt:variant>
    </vt:vector>
  </HeadingPairs>
  <TitlesOfParts>
    <vt:vector size="43" baseType="lpstr">
      <vt:lpstr>ＭＳ Ｐゴシック</vt:lpstr>
      <vt:lpstr>Arial</vt:lpstr>
      <vt:lpstr>Calibri</vt:lpstr>
      <vt:lpstr>Times New Roman</vt:lpstr>
      <vt:lpstr>Office テーマ</vt:lpstr>
      <vt:lpstr>第一一回 宿と住の相対化 Airbnb</vt:lpstr>
      <vt:lpstr>　Ａｉｒｂｎｂ（民泊）誕生の背景 ～住と宿の相対化～</vt:lpstr>
      <vt:lpstr>PowerPoint プレゼンテーション</vt:lpstr>
      <vt:lpstr>PowerPoint プレゼンテーション</vt:lpstr>
      <vt:lpstr>PowerPoint プレゼンテーション</vt:lpstr>
      <vt:lpstr>「うるさいゲスト」論と宿泊引受義務論</vt:lpstr>
      <vt:lpstr>論理矛盾</vt:lpstr>
      <vt:lpstr>農林漁業と民宿業</vt:lpstr>
      <vt:lpstr>PowerPoint プレゼンテーション</vt:lpstr>
      <vt:lpstr>地方分権が生んだ 大分県安心院町の農村民泊</vt:lpstr>
      <vt:lpstr>宿泊制度の論点</vt:lpstr>
      <vt:lpstr>宿泊制度の構図</vt:lpstr>
      <vt:lpstr>旅館業法</vt:lpstr>
      <vt:lpstr>日常生活の延長としての宿泊、食事</vt:lpstr>
      <vt:lpstr>旅館業法の目的</vt:lpstr>
      <vt:lpstr>1996年改正</vt:lpstr>
      <vt:lpstr>宿泊行政と観光行政</vt:lpstr>
      <vt:lpstr>旅館業の定義　</vt:lpstr>
      <vt:lpstr>建物賃貸業</vt:lpstr>
      <vt:lpstr>宿泊料</vt:lpstr>
      <vt:lpstr>PowerPoint プレゼンテーション</vt:lpstr>
      <vt:lpstr>宿泊料金規制</vt:lpstr>
      <vt:lpstr>宿泊施設と居住施設　</vt:lpstr>
      <vt:lpstr>旅館業法の宿泊引受義務</vt:lpstr>
      <vt:lpstr>交通機関の運送引受義務の廃止</vt:lpstr>
      <vt:lpstr>ＳＡＲＳ等</vt:lpstr>
      <vt:lpstr>Japanese Only</vt:lpstr>
      <vt:lpstr>簡易宿所</vt:lpstr>
      <vt:lpstr>旅行業制度における『宿泊』の取扱</vt:lpstr>
      <vt:lpstr>国際観光ホテル整備法</vt:lpstr>
      <vt:lpstr>使命を終えた 国際観光ホテル整備法</vt:lpstr>
      <vt:lpstr>PowerPoint プレゼンテーション</vt:lpstr>
      <vt:lpstr>税制措置の不協和</vt:lpstr>
      <vt:lpstr>宿泊にこだわらない 観光地のビジネスモデル</vt:lpstr>
      <vt:lpstr>泊と食の両立モデル</vt:lpstr>
      <vt:lpstr>ホテルと旅館</vt:lpstr>
      <vt:lpstr>PowerPoint プレゼンテーション</vt:lpstr>
      <vt:lpstr>トレドと鎌倉⇔奈良、京都</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宿泊産業</dc:title>
  <dc:creator>owner</dc:creator>
  <cp:lastModifiedBy>寺前秀一</cp:lastModifiedBy>
  <cp:revision>36</cp:revision>
  <dcterms:created xsi:type="dcterms:W3CDTF">2014-02-18T07:14:21Z</dcterms:created>
  <dcterms:modified xsi:type="dcterms:W3CDTF">2016-07-29T01:52:22Z</dcterms:modified>
</cp:coreProperties>
</file>